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68" r:id="rId2"/>
    <p:sldId id="650" r:id="rId3"/>
    <p:sldId id="640" r:id="rId4"/>
    <p:sldId id="325" r:id="rId5"/>
    <p:sldId id="652" r:id="rId6"/>
    <p:sldId id="653" r:id="rId7"/>
    <p:sldId id="261" r:id="rId8"/>
    <p:sldId id="654" r:id="rId9"/>
    <p:sldId id="655" r:id="rId10"/>
    <p:sldId id="656" r:id="rId11"/>
    <p:sldId id="657" r:id="rId12"/>
    <p:sldId id="658" r:id="rId13"/>
    <p:sldId id="263" r:id="rId14"/>
    <p:sldId id="267" r:id="rId15"/>
    <p:sldId id="265" r:id="rId16"/>
    <p:sldId id="266" r:id="rId17"/>
    <p:sldId id="32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FFC2"/>
    <a:srgbClr val="FFFFFF"/>
    <a:srgbClr val="E0E0E0"/>
    <a:srgbClr val="CCD1D4"/>
    <a:srgbClr val="4472C4"/>
    <a:srgbClr val="29FF8A"/>
    <a:srgbClr val="A9D18E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47" autoAdjust="0"/>
    <p:restoredTop sz="95253" autoAdjust="0"/>
  </p:normalViewPr>
  <p:slideViewPr>
    <p:cSldViewPr snapToGrid="0">
      <p:cViewPr varScale="1">
        <p:scale>
          <a:sx n="123" d="100"/>
          <a:sy n="123" d="100"/>
        </p:scale>
        <p:origin x="2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B5BCD-C9D3-42AE-B9CF-C4A97CECEA7E}" type="datetimeFigureOut">
              <a:rPr lang="ko-KR" altLang="en-US" smtClean="0"/>
              <a:t>2023. 4. 3.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43BD5-3FCA-4FC6-8980-FC78633310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142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486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728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bg>
      <p:bgPr>
        <a:gradFill flip="none" rotWithShape="1">
          <a:gsLst>
            <a:gs pos="0">
              <a:srgbClr val="EEEDEF"/>
            </a:gs>
            <a:gs pos="40000">
              <a:srgbClr val="F3F2F3"/>
            </a:gs>
            <a:gs pos="71000">
              <a:srgbClr val="EEEDEF"/>
            </a:gs>
            <a:gs pos="100000">
              <a:srgbClr val="DEDDD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D27C1F08-30EE-42EC-B484-31358F9F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0122" y="6550090"/>
            <a:ext cx="1080796" cy="214604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Samsung Sharp Sans Medium" pitchFamily="2" charset="0"/>
                <a:cs typeface="Samsung Sharp Sans Medium" pitchFamily="2" charset="0"/>
              </a:defRPr>
            </a:lvl1pPr>
          </a:lstStyle>
          <a:p>
            <a:fld id="{CF256710-573F-47EB-B3B9-1734BD4555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35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rgbClr val="1428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D27C1F08-30EE-42EC-B484-31358F9F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0122" y="6550090"/>
            <a:ext cx="1080796" cy="214604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bg1"/>
                </a:solidFill>
                <a:latin typeface="Samsung Sharp Sans Medium" pitchFamily="2" charset="0"/>
                <a:cs typeface="Samsung Sharp Sans Medium" pitchFamily="2" charset="0"/>
              </a:defRPr>
            </a:lvl1pPr>
          </a:lstStyle>
          <a:p>
            <a:fld id="{CF256710-573F-47EB-B3B9-1734BD4555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15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158109" y="620688"/>
            <a:ext cx="117871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개체 틀 1">
            <a:extLst>
              <a:ext uri="{FF2B5EF4-FFF2-40B4-BE49-F238E27FC236}">
                <a16:creationId xmlns:a16="http://schemas.microsoft.com/office/drawing/2014/main" id="{8BFBB508-8F24-46A0-A443-3F4F4E77E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78074"/>
            <a:ext cx="10515600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spc="-150">
                <a:latin typeface="SamsungOneKorean 700" panose="020B0803030303020204" pitchFamily="50" charset="-127"/>
                <a:ea typeface="SamsungOneKorean 700" panose="020B0803030303020204" pitchFamily="50" charset="-127"/>
                <a:cs typeface="Samsung Sharp Sans Bold" pitchFamily="2" charset="0"/>
              </a:defRPr>
            </a:lvl1pPr>
          </a:lstStyle>
          <a:p>
            <a:pPr marL="0" lvl="0" algn="l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3038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ard_typ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3785" y="115891"/>
          <a:ext cx="12014202" cy="441325"/>
        </p:xfrm>
        <a:graphic>
          <a:graphicData uri="http://schemas.openxmlformats.org/drawingml/2006/table">
            <a:tbl>
              <a:tblPr/>
              <a:tblGrid>
                <a:gridCol w="951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618">
                  <a:extLst>
                    <a:ext uri="{9D8B030D-6E8A-4147-A177-3AD203B41FA5}">
                      <a16:colId xmlns:a16="http://schemas.microsoft.com/office/drawing/2014/main" val="6100895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26919086"/>
                    </a:ext>
                  </a:extLst>
                </a:gridCol>
                <a:gridCol w="720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5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2954">
                <a:tc>
                  <a:txBody>
                    <a:bodyPr/>
                    <a:lstStyle>
                      <a:lvl1pPr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Project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Name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레인보우 허브 페이지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Date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Page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371">
                <a:tc>
                  <a:txBody>
                    <a:bodyPr/>
                    <a:lstStyle>
                      <a:lvl1pPr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Page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Code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>
                      <a:lvl1pPr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6350" cap="flat" cmpd="sng" algn="ctr">
                      <a:solidFill>
                        <a:srgbClr val="7F7F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Write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r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BSTONES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0483274" y="117353"/>
            <a:ext cx="1614942" cy="196683"/>
          </a:xfrm>
          <a:prstGeom prst="rect">
            <a:avLst/>
          </a:prstGeom>
        </p:spPr>
        <p:txBody>
          <a:bodyPr/>
          <a:lstStyle>
            <a:lvl1pPr algn="ctr">
              <a:defRPr sz="800">
                <a:latin typeface="+mj-lt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C0ECA2D6-3E23-4DC7-B8A8-A2CF9AA6F458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BC1ECC-C829-4947-B43E-3D9DD1F8323C}"/>
              </a:ext>
            </a:extLst>
          </p:cNvPr>
          <p:cNvSpPr/>
          <p:nvPr userDrawn="1"/>
        </p:nvSpPr>
        <p:spPr>
          <a:xfrm>
            <a:off x="93784" y="668997"/>
            <a:ext cx="9601343" cy="603134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40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232">
          <p15:clr>
            <a:srgbClr val="FBAE40"/>
          </p15:clr>
        </p15:guide>
        <p15:guide id="3" pos="379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D7D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D27C1F08-30EE-42EC-B484-31358F9F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0122" y="6550090"/>
            <a:ext cx="1080796" cy="214604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Samsung Sharp Sans Medium" pitchFamily="2" charset="0"/>
                <a:cs typeface="Samsung Sharp Sans Medium" pitchFamily="2" charset="0"/>
              </a:defRPr>
            </a:lvl1pPr>
          </a:lstStyle>
          <a:p>
            <a:fld id="{CF256710-573F-47EB-B3B9-1734BD4555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034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814F7C-C35E-44F2-9936-E9819280BF00}"/>
              </a:ext>
            </a:extLst>
          </p:cNvPr>
          <p:cNvSpPr txBox="1"/>
          <p:nvPr/>
        </p:nvSpPr>
        <p:spPr>
          <a:xfrm>
            <a:off x="556821" y="2721114"/>
            <a:ext cx="4094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Samsung.com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 Sharp Sans Bold" pitchFamily="2" charset="0"/>
              <a:ea typeface="맑은 고딕" panose="020B0503020000020004" pitchFamily="50" charset="-127"/>
              <a:cs typeface="Samsung Sharp Sans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55DDF-D3B6-4687-9F06-3480B6ADD6C1}"/>
              </a:ext>
            </a:extLst>
          </p:cNvPr>
          <p:cNvSpPr txBox="1"/>
          <p:nvPr/>
        </p:nvSpPr>
        <p:spPr>
          <a:xfrm>
            <a:off x="556820" y="3429000"/>
            <a:ext cx="81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700" panose="020B0803030303020204" pitchFamily="50" charset="-127"/>
                <a:ea typeface="SamsungOneKorean 700" panose="020B0803030303020204" pitchFamily="50" charset="-127"/>
                <a:cs typeface="Samsung Sharp Sans Bold" pitchFamily="2" charset="0"/>
              </a:rPr>
              <a:t>Samsung Bot Fit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700" panose="020B0803030303020204" pitchFamily="50" charset="-127"/>
                <a:ea typeface="SamsungOneKorean 700" panose="020B0803030303020204" pitchFamily="50" charset="-127"/>
                <a:cs typeface="Samsung Sharp Sans Bold" pitchFamily="2" charset="0"/>
              </a:rPr>
              <a:t> 사이트 시안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700" panose="020B0803030303020204" pitchFamily="50" charset="-127"/>
                <a:ea typeface="SamsungOneKorean 700" panose="020B0803030303020204" pitchFamily="50" charset="-127"/>
                <a:cs typeface="Samsung Sharp Sans Bold" pitchFamily="2" charset="0"/>
              </a:rPr>
              <a:t>_layout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700" panose="020B0803030303020204" pitchFamily="50" charset="-127"/>
                <a:ea typeface="SamsungOneKorean 700" panose="020B0803030303020204" pitchFamily="50" charset="-127"/>
                <a:cs typeface="Samsung Sharp Sans Bold" pitchFamily="2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400" panose="020B0503030303020204" pitchFamily="50" charset="-127"/>
                <a:ea typeface="SamsungOneKorean 400" panose="020B0503030303020204" pitchFamily="50" charset="-127"/>
                <a:cs typeface="Samsung Sharp Sans Bold" pitchFamily="2" charset="0"/>
              </a:rPr>
              <a:t>20230404</a:t>
            </a:r>
          </a:p>
        </p:txBody>
      </p:sp>
    </p:spTree>
    <p:extLst>
      <p:ext uri="{BB962C8B-B14F-4D97-AF65-F5344CB8AC3E}">
        <p14:creationId xmlns:p14="http://schemas.microsoft.com/office/powerpoint/2010/main" val="2424840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FE55F1-9AAF-AD3F-C4BB-9B176F2DD9D5}"/>
              </a:ext>
            </a:extLst>
          </p:cNvPr>
          <p:cNvSpPr/>
          <p:nvPr/>
        </p:nvSpPr>
        <p:spPr>
          <a:xfrm>
            <a:off x="479265" y="696559"/>
            <a:ext cx="7677150" cy="5464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50622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(2) </a:t>
            </a:r>
            <a:r>
              <a:rPr lang="ko-KR" altLang="en-US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나만의 트레이너</a:t>
            </a:r>
            <a:endParaRPr lang="en-US" altLang="ko-KR" sz="1400" dirty="0">
              <a:latin typeface="SamsungOneKoreanOTF 400C" panose="020B0506030303020204" pitchFamily="34" charset="-127"/>
              <a:ea typeface="SamsungOneKoreanOTF 400C" panose="020B0506030303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FDF688-0C7F-FDA1-2559-7ACDE365C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3" y="1326105"/>
            <a:ext cx="5794695" cy="43399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86453-1991-F4C9-8A70-14CC21406CF5}"/>
              </a:ext>
            </a:extLst>
          </p:cNvPr>
          <p:cNvSpPr txBox="1"/>
          <p:nvPr/>
        </p:nvSpPr>
        <p:spPr>
          <a:xfrm>
            <a:off x="7474740" y="3813838"/>
            <a:ext cx="4469607" cy="41549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R="0" lvl="0" indent="0" defTabSz="8255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</a:defRPr>
            </a:lvl1pPr>
          </a:lstStyle>
          <a:p>
            <a:r>
              <a:rPr lang="en-US" altLang="ko-KR" dirty="0"/>
              <a:t>“</a:t>
            </a:r>
            <a:r>
              <a:rPr lang="ko-KR" altLang="en-US" dirty="0"/>
              <a:t>이제부터 쉽게 걸을 수 있도록 제가 도울 테니 </a:t>
            </a:r>
            <a:endParaRPr lang="en-US" altLang="ko-KR" dirty="0"/>
          </a:p>
          <a:p>
            <a:r>
              <a:rPr lang="ko-KR" altLang="en-US" dirty="0"/>
              <a:t>심박수를 천천히 내려보세요</a:t>
            </a:r>
            <a:r>
              <a:rPr lang="en-US" altLang="ko-KR" dirty="0"/>
              <a:t>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4564D1-3782-EBA4-9BB4-16AA12C08781}"/>
              </a:ext>
            </a:extLst>
          </p:cNvPr>
          <p:cNvSpPr txBox="1"/>
          <p:nvPr/>
        </p:nvSpPr>
        <p:spPr>
          <a:xfrm>
            <a:off x="7474740" y="4520434"/>
            <a:ext cx="4469607" cy="138499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R="0" lvl="0" indent="0" defTabSz="8255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</a:defRPr>
            </a:lvl1pPr>
          </a:lstStyle>
          <a:p>
            <a:r>
              <a:rPr lang="ko-KR" altLang="en-US" dirty="0"/>
              <a:t>실시간 </a:t>
            </a:r>
            <a:r>
              <a:rPr lang="en-US" altLang="ko-KR" dirty="0"/>
              <a:t>AI </a:t>
            </a:r>
            <a:r>
              <a:rPr lang="ko-KR" altLang="en-US" dirty="0"/>
              <a:t>로봇 코칭으로 운동 효과 </a:t>
            </a:r>
            <a:r>
              <a:rPr lang="en-US" altLang="ko-KR" dirty="0"/>
              <a:t>UP</a:t>
            </a:r>
          </a:p>
          <a:p>
            <a:endParaRPr lang="en-US" altLang="ko-KR" dirty="0"/>
          </a:p>
          <a:p>
            <a:r>
              <a:rPr lang="ko-KR" altLang="en-US" dirty="0"/>
              <a:t>나의 심폐지구력</a:t>
            </a:r>
            <a:r>
              <a:rPr lang="en-US" altLang="ko-KR" dirty="0"/>
              <a:t>, </a:t>
            </a:r>
            <a:r>
              <a:rPr lang="ko-KR" altLang="en-US" dirty="0"/>
              <a:t>코어 안정성</a:t>
            </a:r>
            <a:r>
              <a:rPr lang="en-US" altLang="ko-KR" dirty="0"/>
              <a:t>, </a:t>
            </a:r>
            <a:r>
              <a:rPr lang="ko-KR" altLang="en-US" dirty="0"/>
              <a:t>보행 대칭성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</a:p>
          <a:p>
            <a:r>
              <a:rPr lang="ko-KR" altLang="en-US" dirty="0"/>
              <a:t>로봇 트레이너만이 알 수 있는 데이터를 분석해 </a:t>
            </a:r>
          </a:p>
          <a:p>
            <a:r>
              <a:rPr lang="ko-KR" altLang="en-US" dirty="0"/>
              <a:t>음성으로 실시간 코칭을 제공합니다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마치 트레이너가 바로 옆에서 함께 걷는 듯한 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로봇 코칭을 경험할 수 있습니다</a:t>
            </a:r>
            <a:r>
              <a:rPr lang="en-US" altLang="ko-KR" dirty="0"/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75658F-0264-872A-14C1-DC098E0CB21E}"/>
              </a:ext>
            </a:extLst>
          </p:cNvPr>
          <p:cNvSpPr txBox="1"/>
          <p:nvPr/>
        </p:nvSpPr>
        <p:spPr>
          <a:xfrm>
            <a:off x="8387557" y="129155"/>
            <a:ext cx="3667990" cy="146974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ko-KR" sz="1200" dirty="0"/>
              <a:t>[3</a:t>
            </a:r>
            <a:r>
              <a:rPr lang="ko-KR" altLang="en-US" sz="1200" dirty="0"/>
              <a:t>번 페이지 모션 순서</a:t>
            </a:r>
            <a:r>
              <a:rPr lang="en-US" altLang="ko-KR" sz="1200" dirty="0"/>
              <a:t>]</a:t>
            </a:r>
          </a:p>
          <a:p>
            <a:pPr algn="l"/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인덱스 넘어가고 이미지만 페이드인으로 노출</a:t>
            </a:r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이미지 내 </a:t>
            </a:r>
            <a:r>
              <a:rPr lang="en-US" altLang="ko-KR" sz="1200" dirty="0"/>
              <a:t>‘</a:t>
            </a:r>
            <a:r>
              <a:rPr lang="ko-KR" altLang="en-US" sz="1200" dirty="0"/>
              <a:t>보이스 문구</a:t>
            </a:r>
            <a:r>
              <a:rPr lang="en-US" altLang="ko-KR" sz="1200" dirty="0"/>
              <a:t>’</a:t>
            </a:r>
            <a:r>
              <a:rPr lang="ko-KR" altLang="en-US" sz="1200" dirty="0"/>
              <a:t> 노출</a:t>
            </a:r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하단 서브 텍스트 노출</a:t>
            </a:r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인덱스 제외 페이드아웃 처리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44868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57A56B7-A83F-0269-25C7-CADAEA701472}"/>
              </a:ext>
            </a:extLst>
          </p:cNvPr>
          <p:cNvSpPr/>
          <p:nvPr/>
        </p:nvSpPr>
        <p:spPr>
          <a:xfrm>
            <a:off x="466726" y="696560"/>
            <a:ext cx="7677150" cy="5464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50622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(2) </a:t>
            </a:r>
            <a:r>
              <a:rPr lang="ko-KR" altLang="en-US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나만의 트레이너</a:t>
            </a:r>
            <a:endParaRPr lang="en-US" altLang="ko-KR" sz="1400" dirty="0">
              <a:latin typeface="SamsungOneKoreanOTF 400C" panose="020B0506030303020204" pitchFamily="34" charset="-127"/>
              <a:ea typeface="SamsungOneKoreanOTF 400C" panose="020B0506030303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C3171F-B6B1-674E-6228-3FD2B7548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953" y="1326105"/>
            <a:ext cx="5794695" cy="43399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85C011-02DA-6A95-BDC6-21C2BE857D46}"/>
              </a:ext>
            </a:extLst>
          </p:cNvPr>
          <p:cNvSpPr txBox="1"/>
          <p:nvPr/>
        </p:nvSpPr>
        <p:spPr>
          <a:xfrm>
            <a:off x="7474740" y="3813838"/>
            <a:ext cx="4469607" cy="2539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R="0" lvl="0" indent="0" defTabSz="8255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</a:defRPr>
            </a:lvl1pPr>
          </a:lstStyle>
          <a:p>
            <a:r>
              <a:rPr lang="en-US" altLang="ko-KR" dirty="0"/>
              <a:t>"</a:t>
            </a:r>
            <a:r>
              <a:rPr lang="ko-KR" altLang="en-US" dirty="0"/>
              <a:t>오른발을 조금 더 멀리 뻗어서 왼발과 균형을 맞춰 보세요</a:t>
            </a:r>
            <a:r>
              <a:rPr lang="en-US" altLang="ko-KR" dirty="0"/>
              <a:t>.“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C111AF-FE1B-CD45-5586-B55F80C979E0}"/>
              </a:ext>
            </a:extLst>
          </p:cNvPr>
          <p:cNvSpPr txBox="1"/>
          <p:nvPr/>
        </p:nvSpPr>
        <p:spPr>
          <a:xfrm>
            <a:off x="7474740" y="4520434"/>
            <a:ext cx="4469607" cy="90024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R="0" lvl="0" indent="0" defTabSz="8255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</a:defRPr>
            </a:lvl1pPr>
          </a:lstStyle>
          <a:p>
            <a:r>
              <a:rPr lang="ko-KR" altLang="en-US" dirty="0"/>
              <a:t>정확한 자세를 위한 정교한 센서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Samsung Bot Fit</a:t>
            </a:r>
            <a:r>
              <a:rPr lang="ko-KR" altLang="en-US" dirty="0"/>
              <a:t>을 입고 걸으면</a:t>
            </a:r>
          </a:p>
          <a:p>
            <a:r>
              <a:rPr lang="ko-KR" altLang="en-US" dirty="0"/>
              <a:t>나의 자세와 움직임이 실시간으로 </a:t>
            </a:r>
            <a:r>
              <a:rPr lang="ko-KR" altLang="en-US" dirty="0" err="1"/>
              <a:t>센싱됩니다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ym typeface="맑은 고딕"/>
              </a:rPr>
              <a:t>센싱 데이터 기반으로 운동량과 자세를 분석하여 최적의 로봇 운동 경험을 제공합니다</a:t>
            </a:r>
            <a:endParaRPr lang="en-US" altLang="ko-KR" dirty="0">
              <a:sym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34F4C6-B4C7-2077-FF66-B70085180A85}"/>
              </a:ext>
            </a:extLst>
          </p:cNvPr>
          <p:cNvSpPr txBox="1"/>
          <p:nvPr/>
        </p:nvSpPr>
        <p:spPr>
          <a:xfrm>
            <a:off x="8387557" y="129155"/>
            <a:ext cx="3667990" cy="146974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ko-KR" sz="1200" dirty="0"/>
              <a:t>[4</a:t>
            </a:r>
            <a:r>
              <a:rPr lang="ko-KR" altLang="en-US" sz="1200" dirty="0"/>
              <a:t>번 페이지 모션 순서</a:t>
            </a:r>
            <a:r>
              <a:rPr lang="en-US" altLang="ko-KR" sz="1200" dirty="0"/>
              <a:t>]</a:t>
            </a:r>
          </a:p>
          <a:p>
            <a:pPr algn="l"/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인덱스 넘어가고 이미지만 페이드인으로 노출</a:t>
            </a:r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이미지 내 </a:t>
            </a:r>
            <a:r>
              <a:rPr lang="en-US" altLang="ko-KR" sz="1200" dirty="0"/>
              <a:t>‘</a:t>
            </a:r>
            <a:r>
              <a:rPr lang="ko-KR" altLang="en-US" sz="1200" dirty="0"/>
              <a:t>보이스 문구</a:t>
            </a:r>
            <a:r>
              <a:rPr lang="en-US" altLang="ko-KR" sz="1200" dirty="0"/>
              <a:t>’</a:t>
            </a:r>
            <a:r>
              <a:rPr lang="ko-KR" altLang="en-US" sz="1200" dirty="0"/>
              <a:t> 노출</a:t>
            </a:r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하단 서브 텍스트 노출</a:t>
            </a:r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인덱스 제외 페이드아웃 처리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717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1241D03-51FC-D8FA-F79A-33E91043941B}"/>
              </a:ext>
            </a:extLst>
          </p:cNvPr>
          <p:cNvSpPr/>
          <p:nvPr/>
        </p:nvSpPr>
        <p:spPr>
          <a:xfrm>
            <a:off x="466726" y="696560"/>
            <a:ext cx="7677150" cy="5464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50622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(2) </a:t>
            </a:r>
            <a:r>
              <a:rPr lang="ko-KR" altLang="en-US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나만의 트레이너</a:t>
            </a:r>
            <a:endParaRPr lang="en-US" altLang="ko-KR" sz="1400" dirty="0">
              <a:latin typeface="SamsungOneKoreanOTF 400C" panose="020B0506030303020204" pitchFamily="34" charset="-127"/>
              <a:ea typeface="SamsungOneKoreanOTF 400C" panose="020B0506030303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F6C7E5-8722-557D-5F6E-A71220A78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953" y="1326105"/>
            <a:ext cx="5794695" cy="43399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9C53BA-4145-22DE-DB57-363A8259AC00}"/>
              </a:ext>
            </a:extLst>
          </p:cNvPr>
          <p:cNvSpPr txBox="1"/>
          <p:nvPr/>
        </p:nvSpPr>
        <p:spPr>
          <a:xfrm>
            <a:off x="7474740" y="3813838"/>
            <a:ext cx="4469607" cy="41549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R="0" lvl="0" indent="0" defTabSz="8255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</a:defRPr>
            </a:lvl1pPr>
          </a:lstStyle>
          <a:p>
            <a:r>
              <a:rPr lang="en-US" altLang="ko-KR" dirty="0"/>
              <a:t>“</a:t>
            </a:r>
            <a:r>
              <a:rPr lang="ko-KR" altLang="en-US" dirty="0"/>
              <a:t>저와 운동해서 </a:t>
            </a:r>
            <a:r>
              <a:rPr lang="en-US" altLang="ko-KR" dirty="0"/>
              <a:t>96kcal</a:t>
            </a:r>
            <a:r>
              <a:rPr lang="ko-KR" altLang="en-US" dirty="0" err="1"/>
              <a:t>를</a:t>
            </a:r>
            <a:r>
              <a:rPr lang="ko-KR" altLang="en-US" dirty="0"/>
              <a:t> 추가로 소모했고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</a:t>
            </a:r>
            <a:r>
              <a:rPr lang="ko-KR" altLang="en-US" dirty="0"/>
              <a:t>총 </a:t>
            </a:r>
            <a:r>
              <a:rPr lang="en-US" altLang="ko-KR" dirty="0"/>
              <a:t>256kcal</a:t>
            </a:r>
            <a:r>
              <a:rPr lang="ko-KR" altLang="en-US" dirty="0" err="1"/>
              <a:t>를</a:t>
            </a:r>
            <a:r>
              <a:rPr lang="ko-KR" altLang="en-US" dirty="0"/>
              <a:t> 소모했어요</a:t>
            </a:r>
            <a:r>
              <a:rPr lang="en-US" altLang="ko-KR" dirty="0"/>
              <a:t>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BECC81-4A17-FA57-125A-FFCB6E04552B}"/>
              </a:ext>
            </a:extLst>
          </p:cNvPr>
          <p:cNvSpPr txBox="1"/>
          <p:nvPr/>
        </p:nvSpPr>
        <p:spPr>
          <a:xfrm>
            <a:off x="7474740" y="4520434"/>
            <a:ext cx="4469607" cy="90024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R="0" lvl="0" indent="0" defTabSz="8255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</a:defRPr>
            </a:lvl1pPr>
          </a:lstStyle>
          <a:p>
            <a:r>
              <a:rPr lang="ko-KR" altLang="en-US" dirty="0"/>
              <a:t>내 운동에 대한 확실한 피드백 </a:t>
            </a:r>
          </a:p>
          <a:p>
            <a:endParaRPr lang="ko-KR" altLang="en-US" dirty="0"/>
          </a:p>
          <a:p>
            <a:r>
              <a:rPr lang="ko-KR" altLang="en-US" dirty="0"/>
              <a:t>운동 자세와 신체 능력에 대한 수치를 지속적으로 관리할 수 있도록 운동 후에 </a:t>
            </a:r>
            <a:endParaRPr lang="en-US" altLang="ko-KR" dirty="0"/>
          </a:p>
          <a:p>
            <a:r>
              <a:rPr lang="ko-KR" altLang="en-US" dirty="0"/>
              <a:t>종합적인 걷기 지표 </a:t>
            </a:r>
            <a:r>
              <a:rPr lang="en-US" altLang="ko-KR" dirty="0"/>
              <a:t>(</a:t>
            </a:r>
            <a:r>
              <a:rPr lang="ko-KR" altLang="en-US" dirty="0"/>
              <a:t>소모 칼로리</a:t>
            </a:r>
            <a:r>
              <a:rPr lang="en-US" altLang="ko-KR" dirty="0"/>
              <a:t>, </a:t>
            </a:r>
            <a:r>
              <a:rPr lang="ko-KR" altLang="en-US" dirty="0"/>
              <a:t>보행 대칭성</a:t>
            </a:r>
            <a:r>
              <a:rPr lang="en-US" altLang="ko-KR" dirty="0"/>
              <a:t>, </a:t>
            </a:r>
            <a:r>
              <a:rPr lang="ko-KR" altLang="en-US" dirty="0"/>
              <a:t>보폭 추이 등</a:t>
            </a:r>
            <a:r>
              <a:rPr lang="en-US" altLang="ko-KR" dirty="0"/>
              <a:t>) </a:t>
            </a:r>
            <a:r>
              <a:rPr lang="ko-KR" altLang="en-US" dirty="0" err="1"/>
              <a:t>를</a:t>
            </a:r>
            <a:r>
              <a:rPr lang="ko-KR" altLang="en-US" dirty="0"/>
              <a:t>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최적의 걷기 운동을 위해 </a:t>
            </a:r>
            <a:r>
              <a:rPr lang="en-US" altLang="ko-KR" dirty="0"/>
              <a:t>AI </a:t>
            </a:r>
            <a:r>
              <a:rPr lang="ko-KR" altLang="en-US" dirty="0"/>
              <a:t>트레이너의 피드백</a:t>
            </a:r>
            <a:r>
              <a:rPr lang="en-US" altLang="ko-KR" dirty="0"/>
              <a:t>, </a:t>
            </a:r>
            <a:r>
              <a:rPr lang="ko-KR" altLang="en-US" dirty="0"/>
              <a:t>놓치지 마세요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7ED12-2E4D-F766-0D7F-82032F939D21}"/>
              </a:ext>
            </a:extLst>
          </p:cNvPr>
          <p:cNvSpPr txBox="1"/>
          <p:nvPr/>
        </p:nvSpPr>
        <p:spPr>
          <a:xfrm>
            <a:off x="8387557" y="129155"/>
            <a:ext cx="3667990" cy="146974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ko-KR" sz="1200" dirty="0"/>
              <a:t>[5</a:t>
            </a:r>
            <a:r>
              <a:rPr lang="ko-KR" altLang="en-US" sz="1200" dirty="0"/>
              <a:t>번 페이지 모션 순서</a:t>
            </a:r>
            <a:r>
              <a:rPr lang="en-US" altLang="ko-KR" sz="1200" dirty="0"/>
              <a:t>]</a:t>
            </a:r>
          </a:p>
          <a:p>
            <a:pPr algn="l"/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인덱스 넘어가고 이미지만 페이드인으로 노출</a:t>
            </a:r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이미지 내 </a:t>
            </a:r>
            <a:r>
              <a:rPr lang="en-US" altLang="ko-KR" sz="1200" dirty="0"/>
              <a:t>‘</a:t>
            </a:r>
            <a:r>
              <a:rPr lang="ko-KR" altLang="en-US" sz="1200" dirty="0"/>
              <a:t>보이스 문구</a:t>
            </a:r>
            <a:r>
              <a:rPr lang="en-US" altLang="ko-KR" sz="1200" dirty="0"/>
              <a:t>’</a:t>
            </a:r>
            <a:r>
              <a:rPr lang="ko-KR" altLang="en-US" sz="1200" dirty="0"/>
              <a:t> 노출</a:t>
            </a:r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하단 서브 텍스트 노출</a:t>
            </a:r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이미지 내 모바일 화면 </a:t>
            </a:r>
            <a:r>
              <a:rPr lang="ko-KR" altLang="en-US" sz="1200" dirty="0" err="1"/>
              <a:t>스크롤링되며</a:t>
            </a:r>
            <a:r>
              <a:rPr lang="ko-KR" altLang="en-US" sz="1200" dirty="0"/>
              <a:t> 숨겨진 이미지 노출</a:t>
            </a:r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인덱스 제외 페이드아웃 처리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138568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81A4201-6E4D-0D2B-173D-8060EF64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890" y="1981297"/>
            <a:ext cx="3500323" cy="23605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8985691-1F7A-2284-66E2-482B7E299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614" y="0"/>
            <a:ext cx="3500323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87801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(3) </a:t>
            </a:r>
            <a:r>
              <a:rPr lang="ko-KR" altLang="en-US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피트니스 맞춤 디자인</a:t>
            </a:r>
            <a:endParaRPr lang="en-US" altLang="ko-KR" sz="1400" dirty="0">
              <a:latin typeface="SamsungOneKoreanOTF 400C" panose="020B0506030303020204" pitchFamily="34" charset="-127"/>
              <a:ea typeface="SamsungOneKoreanOTF 400C" panose="020B0506030303020204" pitchFamily="34" charset="-127"/>
            </a:endParaRPr>
          </a:p>
        </p:txBody>
      </p:sp>
      <p:sp>
        <p:nvSpPr>
          <p:cNvPr id="5" name="왼쪽/오른쪽 화살표 19">
            <a:extLst>
              <a:ext uri="{FF2B5EF4-FFF2-40B4-BE49-F238E27FC236}">
                <a16:creationId xmlns:a16="http://schemas.microsoft.com/office/drawing/2014/main" id="{8496D379-B57F-D175-6468-97AC339F9181}"/>
              </a:ext>
            </a:extLst>
          </p:cNvPr>
          <p:cNvSpPr/>
          <p:nvPr/>
        </p:nvSpPr>
        <p:spPr>
          <a:xfrm>
            <a:off x="5589181" y="3317804"/>
            <a:ext cx="344334" cy="174749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 500C"/>
              <a:ea typeface="SamsungOneKorean 500C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07887" y="5097751"/>
            <a:ext cx="2089104" cy="396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0327</a:t>
            </a:r>
            <a:r>
              <a:rPr lang="ko-KR" altLang="en-US" sz="1000" dirty="0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 </a:t>
            </a:r>
            <a:r>
              <a:rPr lang="ko-KR" altLang="en-US" sz="1000" dirty="0" err="1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수급된</a:t>
            </a:r>
            <a:r>
              <a:rPr lang="ko-KR" altLang="en-US" sz="1000" dirty="0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 이미지로 임시 삽입</a:t>
            </a:r>
            <a:endParaRPr lang="en-US" altLang="ko-KR" sz="1000" dirty="0">
              <a:solidFill>
                <a:prstClr val="black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  <a:p>
            <a:pPr algn="ctr"/>
            <a:r>
              <a:rPr lang="en-US" altLang="ko-KR" sz="1000" dirty="0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0404</a:t>
            </a:r>
            <a:r>
              <a:rPr lang="ko-KR" altLang="en-US" sz="1000" dirty="0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 촬영 이후 제품 이미지 교체 예정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525166" y="3511975"/>
            <a:ext cx="2557113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amsungOneKoreanOTF 400C" panose="020B0506030303020204" pitchFamily="34" charset="-127"/>
                <a:ea typeface="SamsungOneKoreanOTF 400C" panose="020B0506030303020204" pitchFamily="34" charset="-127"/>
                <a:cs typeface="+mn-cs"/>
              </a:rPr>
              <a:t>스크롤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amsungOneKoreanOTF 400C" panose="020B0506030303020204" pitchFamily="34" charset="-127"/>
                <a:ea typeface="SamsungOneKoreanOTF 400C" panose="020B0506030303020204" pitchFamily="34" charset="-127"/>
                <a:cs typeface="+mn-cs"/>
              </a:rPr>
              <a:t>다운하면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amsungOneKoreanOTF 400C" panose="020B0506030303020204" pitchFamily="34" charset="-127"/>
                <a:ea typeface="SamsungOneKoreanOTF 400C" panose="020B0506030303020204" pitchFamily="34" charset="-127"/>
                <a:cs typeface="+mn-cs"/>
              </a:rPr>
              <a:t>, 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오토 </a:t>
            </a:r>
            <a:r>
              <a:rPr lang="ko-KR" altLang="en-US" sz="1200" dirty="0" err="1">
                <a:solidFill>
                  <a:srgbClr val="FF0000"/>
                </a:solidFill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캐러셀이</a:t>
            </a:r>
            <a:r>
              <a:rPr lang="ko-KR" altLang="en-US" sz="1200" dirty="0">
                <a:solidFill>
                  <a:srgbClr val="FF0000"/>
                </a:solidFill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 재생되는 형태로 구현</a:t>
            </a:r>
            <a:endParaRPr lang="en-US" altLang="ko-KR" sz="1200" dirty="0">
              <a:solidFill>
                <a:srgbClr val="FF0000"/>
              </a:solidFill>
              <a:latin typeface="SamsungOneKoreanOTF 400C" panose="020B0506030303020204" pitchFamily="34" charset="-127"/>
              <a:ea typeface="SamsungOneKoreanOTF 400C" panose="020B0506030303020204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amsungOneKoreanOTF 400C" panose="020B0506030303020204" pitchFamily="34" charset="-127"/>
                <a:ea typeface="SamsungOneKoreanOTF 400C" panose="020B0506030303020204" pitchFamily="34" charset="-127"/>
                <a:cs typeface="+mn-cs"/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모바일 특정 브라우저에서 구현 안되는 경우도 있음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amsungOneKoreanOTF 400C" panose="020B0506030303020204" pitchFamily="34" charset="-127"/>
                <a:ea typeface="SamsungOneKoreanOTF 400C" panose="020B0506030303020204" pitchFamily="34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amsungOneKoreanOTF 400C" panose="020B0506030303020204" pitchFamily="34" charset="-127"/>
              <a:ea typeface="SamsungOneKoreanOTF 400C" panose="020B0506030303020204" pitchFamily="34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2101" y="492930"/>
            <a:ext cx="1296656" cy="6497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200" dirty="0"/>
              <a:t>스크롤 다운 하면 </a:t>
            </a:r>
            <a:endParaRPr lang="en-US" altLang="ko-KR" sz="1200" dirty="0"/>
          </a:p>
          <a:p>
            <a:r>
              <a:rPr lang="en-US" altLang="ko-KR" sz="1200" dirty="0"/>
              <a:t>1. </a:t>
            </a:r>
            <a:r>
              <a:rPr lang="ko-KR" altLang="en-US" sz="1200" dirty="0"/>
              <a:t>메인 카피 뜬 후</a:t>
            </a: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 err="1"/>
              <a:t>서브카피</a:t>
            </a:r>
            <a:r>
              <a:rPr lang="ko-KR" altLang="en-US" sz="1200" dirty="0"/>
              <a:t> 노출</a:t>
            </a:r>
          </a:p>
        </p:txBody>
      </p:sp>
      <p:sp>
        <p:nvSpPr>
          <p:cNvPr id="2" name="당신의 첫 번째 웨어러블 로봇">
            <a:extLst>
              <a:ext uri="{FF2B5EF4-FFF2-40B4-BE49-F238E27FC236}">
                <a16:creationId xmlns:a16="http://schemas.microsoft.com/office/drawing/2014/main" id="{372A20BE-DF05-AF77-484A-CDD2BEB4524A}"/>
              </a:ext>
            </a:extLst>
          </p:cNvPr>
          <p:cNvSpPr txBox="1"/>
          <p:nvPr/>
        </p:nvSpPr>
        <p:spPr>
          <a:xfrm>
            <a:off x="5893001" y="272724"/>
            <a:ext cx="2434940" cy="2539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R="0" lvl="0" indent="0" algn="r" defTabSz="8255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SamsungOneKorean 700"/>
              </a:defRPr>
            </a:lvl1pPr>
          </a:lstStyle>
          <a:p>
            <a:pPr algn="l"/>
            <a:r>
              <a:rPr lang="ko-KR" altLang="en-US" dirty="0">
                <a:sym typeface="SamsungOneKorean 700"/>
              </a:rPr>
              <a:t>로봇 피트니스를 </a:t>
            </a:r>
            <a:r>
              <a:rPr lang="ko-KR" altLang="en-US">
                <a:sym typeface="SamsungOneKorean 700"/>
              </a:rPr>
              <a:t>위한 인체공학적 디자인</a:t>
            </a:r>
            <a:endParaRPr lang="ko-KR" altLang="en-US" dirty="0">
              <a:sym typeface="SamsungOneKorean 700"/>
            </a:endParaRPr>
          </a:p>
        </p:txBody>
      </p:sp>
      <p:sp>
        <p:nvSpPr>
          <p:cNvPr id="3" name="당신의 첫 번째 웨어러블 로봇">
            <a:extLst>
              <a:ext uri="{FF2B5EF4-FFF2-40B4-BE49-F238E27FC236}">
                <a16:creationId xmlns:a16="http://schemas.microsoft.com/office/drawing/2014/main" id="{0854AE42-55FE-4906-716D-383BF82A41EA}"/>
              </a:ext>
            </a:extLst>
          </p:cNvPr>
          <p:cNvSpPr txBox="1"/>
          <p:nvPr/>
        </p:nvSpPr>
        <p:spPr>
          <a:xfrm>
            <a:off x="5882795" y="578408"/>
            <a:ext cx="3523376" cy="41549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R="0" lvl="0" indent="0" algn="r" defTabSz="8255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SamsungOneKorean 700"/>
              </a:defRPr>
            </a:lvl1pPr>
          </a:lstStyle>
          <a:p>
            <a:pPr algn="l"/>
            <a:r>
              <a:rPr lang="ko-KR" altLang="en-US" dirty="0">
                <a:sym typeface="SamsungOneKorean 700"/>
              </a:rPr>
              <a:t>일상에서도 나의 걸음을 빛나게 하는 </a:t>
            </a:r>
            <a:r>
              <a:rPr lang="en-US" altLang="ko-KR" dirty="0">
                <a:sym typeface="SamsungOneKorean 700"/>
              </a:rPr>
              <a:t>Samsung Bot Fit</a:t>
            </a:r>
          </a:p>
          <a:p>
            <a:pPr algn="l"/>
            <a:r>
              <a:rPr lang="ko-KR" altLang="en-US" dirty="0">
                <a:sym typeface="SamsungOneKorean 700"/>
              </a:rPr>
              <a:t>완벽한 핏과 함께 운동에 더욱 몰입해 보세요</a:t>
            </a:r>
            <a:endParaRPr lang="en-US" altLang="ko-KR" dirty="0">
              <a:sym typeface="SamsungOneKorean 700"/>
            </a:endParaRPr>
          </a:p>
        </p:txBody>
      </p:sp>
      <p:sp>
        <p:nvSpPr>
          <p:cNvPr id="4" name="당신의 첫 번째 웨어러블 로봇">
            <a:extLst>
              <a:ext uri="{FF2B5EF4-FFF2-40B4-BE49-F238E27FC236}">
                <a16:creationId xmlns:a16="http://schemas.microsoft.com/office/drawing/2014/main" id="{E49E3233-9884-FC04-C576-9ED920CE130D}"/>
              </a:ext>
            </a:extLst>
          </p:cNvPr>
          <p:cNvSpPr txBox="1"/>
          <p:nvPr/>
        </p:nvSpPr>
        <p:spPr>
          <a:xfrm>
            <a:off x="197173" y="2230801"/>
            <a:ext cx="1817862" cy="2539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r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걸음마다 돋보이는 스타일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</p:txBody>
      </p:sp>
      <p:sp>
        <p:nvSpPr>
          <p:cNvPr id="6" name="당신의 첫 번째 웨어러블 로봇">
            <a:extLst>
              <a:ext uri="{FF2B5EF4-FFF2-40B4-BE49-F238E27FC236}">
                <a16:creationId xmlns:a16="http://schemas.microsoft.com/office/drawing/2014/main" id="{8DDF13A4-62BD-2F90-7BB6-E83DE2102527}"/>
              </a:ext>
            </a:extLst>
          </p:cNvPr>
          <p:cNvSpPr txBox="1"/>
          <p:nvPr/>
        </p:nvSpPr>
        <p:spPr>
          <a:xfrm>
            <a:off x="197172" y="2591032"/>
            <a:ext cx="1817861" cy="577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R="0" lvl="0" indent="0" algn="r" defTabSz="8255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SamsungOneKorean 700"/>
              </a:defRPr>
            </a:lvl1pPr>
          </a:lstStyle>
          <a:p>
            <a:r>
              <a:rPr lang="ko-KR" altLang="en-US" dirty="0" err="1">
                <a:sym typeface="삼성고딕Cn Light"/>
              </a:rPr>
              <a:t>에슬레저부터</a:t>
            </a:r>
            <a:r>
              <a:rPr lang="ko-KR" altLang="en-US" dirty="0">
                <a:sym typeface="삼성고딕Cn Light"/>
              </a:rPr>
              <a:t> 출근길까지</a:t>
            </a:r>
          </a:p>
          <a:p>
            <a:r>
              <a:rPr lang="ko-KR" altLang="en-US" dirty="0">
                <a:sym typeface="삼성고딕Cn Light"/>
              </a:rPr>
              <a:t>원하는 스타일에 맞게 </a:t>
            </a:r>
          </a:p>
          <a:p>
            <a:r>
              <a:rPr lang="ko-KR" altLang="en-US" dirty="0">
                <a:sym typeface="삼성고딕Cn Light"/>
              </a:rPr>
              <a:t>나만의 </a:t>
            </a:r>
            <a:r>
              <a:rPr lang="en-US" altLang="ko-KR" dirty="0">
                <a:sym typeface="삼성고딕Cn Light"/>
              </a:rPr>
              <a:t>Bot Fit </a:t>
            </a:r>
            <a:r>
              <a:rPr lang="ko-KR" altLang="en-US" dirty="0">
                <a:sym typeface="삼성고딕Cn Light"/>
              </a:rPr>
              <a:t>룩을 완성하세요 </a:t>
            </a:r>
          </a:p>
        </p:txBody>
      </p:sp>
      <p:sp>
        <p:nvSpPr>
          <p:cNvPr id="7" name="당신의 첫 번째 웨어러블 로봇">
            <a:extLst>
              <a:ext uri="{FF2B5EF4-FFF2-40B4-BE49-F238E27FC236}">
                <a16:creationId xmlns:a16="http://schemas.microsoft.com/office/drawing/2014/main" id="{C738F5F3-A69C-28F1-F041-9EC95C5313DD}"/>
              </a:ext>
            </a:extLst>
          </p:cNvPr>
          <p:cNvSpPr txBox="1"/>
          <p:nvPr/>
        </p:nvSpPr>
        <p:spPr>
          <a:xfrm>
            <a:off x="620253" y="4675022"/>
            <a:ext cx="1379126" cy="2539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r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나의 걸음을 빛낼 컬러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</p:txBody>
      </p:sp>
      <p:sp>
        <p:nvSpPr>
          <p:cNvPr id="10" name="당신의 첫 번째 웨어러블 로봇">
            <a:extLst>
              <a:ext uri="{FF2B5EF4-FFF2-40B4-BE49-F238E27FC236}">
                <a16:creationId xmlns:a16="http://schemas.microsoft.com/office/drawing/2014/main" id="{68E6A34B-8E21-08DB-B4ED-B7059BCBA698}"/>
              </a:ext>
            </a:extLst>
          </p:cNvPr>
          <p:cNvSpPr txBox="1"/>
          <p:nvPr/>
        </p:nvSpPr>
        <p:spPr>
          <a:xfrm>
            <a:off x="1084642" y="5573884"/>
            <a:ext cx="930393" cy="41549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lvl="0" algn="r">
              <a:defRPr/>
            </a:pPr>
            <a:r>
              <a:rPr lang="en-US" altLang="ko-KR" sz="10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Titan Black</a:t>
            </a:r>
          </a:p>
          <a:p>
            <a:pPr lvl="0" algn="r">
              <a:defRPr/>
            </a:pPr>
            <a:r>
              <a:rPr lang="en-US" altLang="ko-KR" sz="10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Luster White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4E2457-B686-3E54-228F-7E7AC0A29433}"/>
              </a:ext>
            </a:extLst>
          </p:cNvPr>
          <p:cNvSpPr/>
          <p:nvPr/>
        </p:nvSpPr>
        <p:spPr>
          <a:xfrm>
            <a:off x="2491703" y="378739"/>
            <a:ext cx="1765972" cy="763896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E3F458-3E59-2F25-5743-6BB51D83EA66}"/>
              </a:ext>
            </a:extLst>
          </p:cNvPr>
          <p:cNvSpPr/>
          <p:nvPr/>
        </p:nvSpPr>
        <p:spPr>
          <a:xfrm>
            <a:off x="2491702" y="2676640"/>
            <a:ext cx="2920525" cy="1538950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92424" y="3877036"/>
            <a:ext cx="1160250" cy="3385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lt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오토 </a:t>
            </a:r>
            <a:r>
              <a:rPr lang="ko-KR" altLang="en-US" sz="1200" dirty="0" err="1">
                <a:solidFill>
                  <a:schemeClr val="lt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캐러셀</a:t>
            </a:r>
            <a:r>
              <a:rPr lang="ko-KR" altLang="en-US" sz="1200" dirty="0">
                <a:solidFill>
                  <a:schemeClr val="lt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 </a:t>
            </a:r>
            <a:endParaRPr lang="en-US" altLang="ko-KR" sz="1200" dirty="0">
              <a:solidFill>
                <a:schemeClr val="lt1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083D6B-3F70-DFB2-D34A-17627E81C00F}"/>
              </a:ext>
            </a:extLst>
          </p:cNvPr>
          <p:cNvSpPr/>
          <p:nvPr/>
        </p:nvSpPr>
        <p:spPr>
          <a:xfrm>
            <a:off x="3289116" y="5097751"/>
            <a:ext cx="1640930" cy="1538949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2958ED-83DF-0947-BC8A-6B12F185F23D}"/>
              </a:ext>
            </a:extLst>
          </p:cNvPr>
          <p:cNvSpPr/>
          <p:nvPr/>
        </p:nvSpPr>
        <p:spPr>
          <a:xfrm>
            <a:off x="5009055" y="5590226"/>
            <a:ext cx="2087935" cy="10464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lt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제품 </a:t>
            </a:r>
            <a:r>
              <a:rPr lang="en-US" altLang="ko-KR" sz="1200" dirty="0">
                <a:solidFill>
                  <a:schemeClr val="lt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360</a:t>
            </a:r>
            <a:r>
              <a:rPr lang="ko-KR" altLang="en-US" sz="1200" dirty="0">
                <a:solidFill>
                  <a:schemeClr val="lt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도 컷 촬영 이후</a:t>
            </a:r>
            <a:endParaRPr lang="en-US" altLang="ko-KR" sz="1200" dirty="0">
              <a:solidFill>
                <a:schemeClr val="lt1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  <a:p>
            <a:pPr algn="ctr"/>
            <a:r>
              <a:rPr lang="ko-KR" altLang="en-US" sz="1200" dirty="0"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해당 섹션 영상으로</a:t>
            </a:r>
            <a:endParaRPr lang="en-US" altLang="ko-KR" sz="1200" dirty="0"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  <a:p>
            <a:pPr algn="ctr"/>
            <a:r>
              <a:rPr lang="ko-KR" altLang="en-US" sz="1200" dirty="0"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노출할지에 대해 의사결정 예정</a:t>
            </a:r>
            <a:endParaRPr lang="en-US" altLang="ko-KR" sz="1200" dirty="0"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478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D13731-7ABB-8EC4-D3A1-31473597A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77" y="192100"/>
            <a:ext cx="5725902" cy="64738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187801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(3) </a:t>
            </a:r>
            <a:r>
              <a:rPr lang="ko-KR" altLang="en-US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피트니스 맞춤 디자인</a:t>
            </a:r>
            <a:endParaRPr lang="en-US" altLang="ko-KR" sz="1400" dirty="0">
              <a:latin typeface="SamsungOneKoreanOTF 400C" panose="020B0506030303020204" pitchFamily="34" charset="-127"/>
              <a:ea typeface="SamsungOneKoreanOTF 400C" panose="020B0506030303020204" pitchFamily="34" charset="-127"/>
            </a:endParaRPr>
          </a:p>
        </p:txBody>
      </p:sp>
      <p:sp>
        <p:nvSpPr>
          <p:cNvPr id="55" name="당신의 첫 번째 웨어러블 로봇">
            <a:extLst>
              <a:ext uri="{FF2B5EF4-FFF2-40B4-BE49-F238E27FC236}">
                <a16:creationId xmlns:a16="http://schemas.microsoft.com/office/drawing/2014/main" id="{13EFA416-F584-7EC7-7074-3290F78F21D9}"/>
              </a:ext>
            </a:extLst>
          </p:cNvPr>
          <p:cNvSpPr txBox="1"/>
          <p:nvPr/>
        </p:nvSpPr>
        <p:spPr>
          <a:xfrm>
            <a:off x="8333479" y="532456"/>
            <a:ext cx="2658275" cy="2539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당신의 몸에 꼭 맞는 다양한 사이즈</a:t>
            </a:r>
          </a:p>
        </p:txBody>
      </p:sp>
      <p:sp>
        <p:nvSpPr>
          <p:cNvPr id="56" name="당신의 첫 번째 웨어러블 로봇">
            <a:extLst>
              <a:ext uri="{FF2B5EF4-FFF2-40B4-BE49-F238E27FC236}">
                <a16:creationId xmlns:a16="http://schemas.microsoft.com/office/drawing/2014/main" id="{E6803650-B49A-411F-B331-852EAE84CC26}"/>
              </a:ext>
            </a:extLst>
          </p:cNvPr>
          <p:cNvSpPr txBox="1"/>
          <p:nvPr/>
        </p:nvSpPr>
        <p:spPr>
          <a:xfrm>
            <a:off x="8333479" y="857576"/>
            <a:ext cx="2658275" cy="41549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Samsung Bot Fit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과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함께라면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 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spc="0" dirty="0"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나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의 다양한 체형에 맞게 운동을 즐길 수가 있습니다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</p:txBody>
      </p:sp>
      <p:sp>
        <p:nvSpPr>
          <p:cNvPr id="57" name="당신의 첫 번째 웨어러블 로봇">
            <a:extLst>
              <a:ext uri="{FF2B5EF4-FFF2-40B4-BE49-F238E27FC236}">
                <a16:creationId xmlns:a16="http://schemas.microsoft.com/office/drawing/2014/main" id="{7DA90114-83D6-D44D-5BC7-1D6BE367193C}"/>
              </a:ext>
            </a:extLst>
          </p:cNvPr>
          <p:cNvSpPr txBox="1"/>
          <p:nvPr/>
        </p:nvSpPr>
        <p:spPr>
          <a:xfrm>
            <a:off x="7135427" y="3668852"/>
            <a:ext cx="4911916" cy="35394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본체 </a:t>
            </a:r>
            <a:r>
              <a:rPr kumimoji="0" lang="en-US" altLang="ko-KR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5</a:t>
            </a:r>
            <a:r>
              <a:rPr kumimoji="0" lang="ko-KR" altLang="en-US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종 </a:t>
            </a:r>
            <a:r>
              <a:rPr kumimoji="0" lang="en-US" altLang="ko-KR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X </a:t>
            </a:r>
            <a:r>
              <a:rPr kumimoji="0" lang="ko-KR" altLang="en-US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허벅지 프레임 </a:t>
            </a:r>
            <a:r>
              <a:rPr kumimoji="0" lang="en-US" altLang="ko-KR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2</a:t>
            </a:r>
            <a:r>
              <a:rPr kumimoji="0" lang="ko-KR" altLang="en-US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종 </a:t>
            </a:r>
            <a:r>
              <a:rPr kumimoji="0" lang="en-US" altLang="ko-KR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X </a:t>
            </a:r>
            <a:r>
              <a:rPr kumimoji="0" lang="ko-KR" altLang="en-US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허벅지 밴드 </a:t>
            </a:r>
            <a:r>
              <a:rPr kumimoji="0" lang="en-US" altLang="ko-KR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2</a:t>
            </a:r>
            <a:r>
              <a:rPr kumimoji="0" lang="ko-KR" altLang="en-US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종으로 자신에게 맞는 사이즈 선택이 가능합니다</a:t>
            </a:r>
            <a:endParaRPr kumimoji="0" lang="en-US" altLang="ko-KR" sz="8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삼성고딕Cn Light"/>
            </a:endParaRPr>
          </a:p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개인 맞춤 사이즈 </a:t>
            </a:r>
            <a:r>
              <a:rPr lang="en-US" altLang="ko-KR" sz="8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[</a:t>
            </a:r>
            <a:r>
              <a:rPr kumimoji="0" lang="ko-KR" altLang="en-US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본체 </a:t>
            </a:r>
            <a:r>
              <a:rPr lang="ko-KR" altLang="en-US" sz="8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 </a:t>
            </a:r>
            <a:r>
              <a:rPr lang="en-US" altLang="ko-KR" sz="8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5</a:t>
            </a:r>
            <a:r>
              <a:rPr lang="ko-KR" altLang="en-US" sz="8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개 사이즈</a:t>
            </a:r>
            <a:r>
              <a:rPr lang="en-US" altLang="ko-KR" sz="8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(XS/S/M/L/XL)</a:t>
            </a:r>
            <a:r>
              <a:rPr kumimoji="0" lang="ko-KR" altLang="en-US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  </a:t>
            </a:r>
            <a:r>
              <a:rPr kumimoji="0" lang="en-US" altLang="ko-KR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X </a:t>
            </a:r>
            <a:r>
              <a:rPr kumimoji="0" lang="ko-KR" altLang="en-US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허벅지 프레임 길이 </a:t>
            </a:r>
            <a:r>
              <a:rPr kumimoji="0" lang="en-US" altLang="ko-KR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2</a:t>
            </a:r>
            <a:r>
              <a:rPr lang="ko-KR" altLang="en-US" sz="8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개 사이즈 </a:t>
            </a:r>
            <a:r>
              <a:rPr lang="en-US" altLang="ko-KR" sz="8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(M/L)</a:t>
            </a:r>
            <a:r>
              <a:rPr kumimoji="0" lang="ko-KR" altLang="en-US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 </a:t>
            </a:r>
            <a:r>
              <a:rPr kumimoji="0" lang="en-US" altLang="ko-KR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X </a:t>
            </a:r>
            <a:r>
              <a:rPr kumimoji="0" lang="ko-KR" altLang="en-US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허벅지 밴드 </a:t>
            </a:r>
            <a:r>
              <a:rPr kumimoji="0" lang="en-US" altLang="ko-KR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2</a:t>
            </a:r>
            <a:r>
              <a:rPr kumimoji="0" lang="ko-KR" altLang="en-US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개 사이즈</a:t>
            </a:r>
            <a:r>
              <a:rPr kumimoji="0" lang="en-US" altLang="ko-KR" sz="8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(M/L)]</a:t>
            </a:r>
          </a:p>
        </p:txBody>
      </p:sp>
      <p:sp>
        <p:nvSpPr>
          <p:cNvPr id="58" name="당신의 첫 번째 웨어러블 로봇">
            <a:extLst>
              <a:ext uri="{FF2B5EF4-FFF2-40B4-BE49-F238E27FC236}">
                <a16:creationId xmlns:a16="http://schemas.microsoft.com/office/drawing/2014/main" id="{814ADCFA-3212-ACC7-9824-5D81E041F419}"/>
              </a:ext>
            </a:extLst>
          </p:cNvPr>
          <p:cNvSpPr txBox="1"/>
          <p:nvPr/>
        </p:nvSpPr>
        <p:spPr>
          <a:xfrm>
            <a:off x="8333479" y="4903918"/>
            <a:ext cx="3307245" cy="2539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내 몸에 핏 되는 편안하고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슬림한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 로봇</a:t>
            </a:r>
          </a:p>
        </p:txBody>
      </p:sp>
      <p:sp>
        <p:nvSpPr>
          <p:cNvPr id="59" name="당신의 첫 번째 웨어러블 로봇">
            <a:extLst>
              <a:ext uri="{FF2B5EF4-FFF2-40B4-BE49-F238E27FC236}">
                <a16:creationId xmlns:a16="http://schemas.microsoft.com/office/drawing/2014/main" id="{87BC6852-5D3E-8730-A220-F01AAED1B8DE}"/>
              </a:ext>
            </a:extLst>
          </p:cNvPr>
          <p:cNvSpPr txBox="1"/>
          <p:nvPr/>
        </p:nvSpPr>
        <p:spPr>
          <a:xfrm>
            <a:off x="8333481" y="5180329"/>
            <a:ext cx="3307244" cy="577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인체공학적으로 설계된 </a:t>
            </a:r>
            <a:r>
              <a:rPr kumimoji="0" lang="en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Samsung Bot Fit.</a:t>
            </a:r>
          </a:p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편안한 착용감과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슬림한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 디자인으로 일상에서도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부담없이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 사용할 수 있습니다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삼성고딕Cn Ligh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AED0D6-BC57-9D65-0BE9-92C10ADCEDCA}"/>
              </a:ext>
            </a:extLst>
          </p:cNvPr>
          <p:cNvSpPr/>
          <p:nvPr/>
        </p:nvSpPr>
        <p:spPr>
          <a:xfrm>
            <a:off x="833458" y="2874097"/>
            <a:ext cx="2089104" cy="396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0327</a:t>
            </a:r>
            <a:r>
              <a:rPr lang="ko-KR" altLang="en-US" sz="1000" dirty="0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 </a:t>
            </a:r>
            <a:r>
              <a:rPr lang="ko-KR" altLang="en-US" sz="1000" dirty="0" err="1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수급된</a:t>
            </a:r>
            <a:r>
              <a:rPr lang="ko-KR" altLang="en-US" sz="1000" dirty="0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 이미지로 임시 삽입</a:t>
            </a:r>
            <a:endParaRPr lang="en-US" altLang="ko-KR" sz="1000" dirty="0">
              <a:solidFill>
                <a:prstClr val="black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  <a:p>
            <a:pPr algn="ctr"/>
            <a:r>
              <a:rPr lang="en-US" altLang="ko-KR" sz="1000" dirty="0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0404</a:t>
            </a:r>
            <a:r>
              <a:rPr lang="ko-KR" altLang="en-US" sz="1000" dirty="0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 촬영 이후 제품 이미지 교체 예정</a:t>
            </a:r>
          </a:p>
        </p:txBody>
      </p:sp>
    </p:spTree>
    <p:extLst>
      <p:ext uri="{BB962C8B-B14F-4D97-AF65-F5344CB8AC3E}">
        <p14:creationId xmlns:p14="http://schemas.microsoft.com/office/powerpoint/2010/main" val="1611950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D869D1C-F12A-FA09-B051-3FACCBA2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569" y="0"/>
            <a:ext cx="4764715" cy="6858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0"/>
            <a:ext cx="187801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(3) </a:t>
            </a:r>
            <a:r>
              <a:rPr lang="ko-KR" altLang="en-US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피트니스 맞춤 디자인</a:t>
            </a:r>
            <a:endParaRPr lang="en-US" altLang="ko-KR" sz="1400" dirty="0">
              <a:latin typeface="SamsungOneKoreanOTF 400C" panose="020B0506030303020204" pitchFamily="34" charset="-127"/>
              <a:ea typeface="SamsungOneKoreanOTF 400C" panose="020B0506030303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9913" y="736548"/>
            <a:ext cx="2076908" cy="55399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lt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스크롤 다운하면 </a:t>
            </a:r>
          </a:p>
          <a:p>
            <a:r>
              <a:rPr lang="ko-KR" altLang="en-US" dirty="0"/>
              <a:t>왼쪽에서 오른쪽으로 제품 등장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09930" y="2555070"/>
            <a:ext cx="2089103" cy="6463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lt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스크롤 </a:t>
            </a:r>
            <a:r>
              <a:rPr lang="ko-KR" altLang="en-US" dirty="0" err="1"/>
              <a:t>다운하면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아래에서 위쪽으로 제품 등장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642001" y="240327"/>
            <a:ext cx="1841926" cy="1865563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62174" y="2065807"/>
            <a:ext cx="1662281" cy="1865563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당신의 첫 번째 웨어러블 로봇">
            <a:extLst>
              <a:ext uri="{FF2B5EF4-FFF2-40B4-BE49-F238E27FC236}">
                <a16:creationId xmlns:a16="http://schemas.microsoft.com/office/drawing/2014/main" id="{7F5AD25A-083A-A2ED-E68A-636E6BC1DCEF}"/>
              </a:ext>
            </a:extLst>
          </p:cNvPr>
          <p:cNvSpPr txBox="1"/>
          <p:nvPr/>
        </p:nvSpPr>
        <p:spPr>
          <a:xfrm>
            <a:off x="9029114" y="661500"/>
            <a:ext cx="2734476" cy="98488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운동하다 땀에 젖거나 비가 오면 어떻게 하죠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?</a:t>
            </a:r>
          </a:p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Samsung Bot Fit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은 생활 방수 기능을 갖고 있습니다</a:t>
            </a:r>
          </a:p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땀이 묻어도 안심하고 사용하세요</a:t>
            </a:r>
          </a:p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* 방수 방진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(IPX4)</a:t>
            </a:r>
          </a:p>
        </p:txBody>
      </p:sp>
      <p:sp>
        <p:nvSpPr>
          <p:cNvPr id="3" name="당신의 첫 번째 웨어러블 로봇">
            <a:extLst>
              <a:ext uri="{FF2B5EF4-FFF2-40B4-BE49-F238E27FC236}">
                <a16:creationId xmlns:a16="http://schemas.microsoft.com/office/drawing/2014/main" id="{D3111F1C-DC25-6D23-9EDD-B218F232AB79}"/>
              </a:ext>
            </a:extLst>
          </p:cNvPr>
          <p:cNvSpPr txBox="1"/>
          <p:nvPr/>
        </p:nvSpPr>
        <p:spPr>
          <a:xfrm>
            <a:off x="9029114" y="350270"/>
            <a:ext cx="1934376" cy="257389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땀이나 습기에도 자유롭게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</p:txBody>
      </p:sp>
      <p:sp>
        <p:nvSpPr>
          <p:cNvPr id="4" name="당신의 첫 번째 웨어러블 로봇">
            <a:extLst>
              <a:ext uri="{FF2B5EF4-FFF2-40B4-BE49-F238E27FC236}">
                <a16:creationId xmlns:a16="http://schemas.microsoft.com/office/drawing/2014/main" id="{8FEBF0CD-FB02-1A0E-35E5-C14C15D02DB8}"/>
              </a:ext>
            </a:extLst>
          </p:cNvPr>
          <p:cNvSpPr txBox="1"/>
          <p:nvPr/>
        </p:nvSpPr>
        <p:spPr>
          <a:xfrm>
            <a:off x="1036049" y="2381533"/>
            <a:ext cx="2927984" cy="415498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r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삼성역에서 여의도 국회의사당까지</a:t>
            </a:r>
            <a:endParaRPr lang="en-US" altLang="ko-KR" sz="1050" spc="0" dirty="0">
              <a:solidFill>
                <a:schemeClr val="bg1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  <a:p>
            <a:pPr marL="0" marR="0" lvl="0" indent="0" algn="r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최대 </a:t>
            </a:r>
            <a:r>
              <a:rPr lang="en-US" altLang="ko-KR" sz="10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19.5km</a:t>
            </a:r>
            <a:r>
              <a:rPr lang="ko-KR" altLang="en-US" sz="1050" spc="0" dirty="0" err="1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를</a:t>
            </a:r>
            <a:r>
              <a:rPr lang="ko-KR" altLang="en-US" sz="10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 갈 수 있는</a:t>
            </a:r>
            <a:endParaRPr kumimoji="0" lang="en-US" altLang="ko-KR" sz="1050" b="0" i="0" u="non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</p:txBody>
      </p:sp>
      <p:sp>
        <p:nvSpPr>
          <p:cNvPr id="5" name="당신의 첫 번째 웨어러블 로봇">
            <a:extLst>
              <a:ext uri="{FF2B5EF4-FFF2-40B4-BE49-F238E27FC236}">
                <a16:creationId xmlns:a16="http://schemas.microsoft.com/office/drawing/2014/main" id="{D2B4A4CE-A56C-C8C8-645F-071D84866F8A}"/>
              </a:ext>
            </a:extLst>
          </p:cNvPr>
          <p:cNvSpPr txBox="1"/>
          <p:nvPr/>
        </p:nvSpPr>
        <p:spPr>
          <a:xfrm>
            <a:off x="1036049" y="2827808"/>
            <a:ext cx="2927984" cy="1061829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R="0" lvl="0" indent="0" algn="r" defTabSz="8255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spc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SamsungOneKorean 700"/>
              </a:defRPr>
            </a:lvl1pPr>
          </a:lstStyle>
          <a:p>
            <a:r>
              <a:rPr lang="en-US" altLang="ko-KR" dirty="0">
                <a:sym typeface="SamsungOneKorean 700"/>
              </a:rPr>
              <a:t>Samsung Bot Fit</a:t>
            </a:r>
            <a:r>
              <a:rPr lang="ko-KR" altLang="en-US" dirty="0">
                <a:sym typeface="SamsungOneKorean 700"/>
              </a:rPr>
              <a:t>은 최장 </a:t>
            </a:r>
            <a:r>
              <a:rPr lang="en-US" altLang="ko-KR" dirty="0">
                <a:sym typeface="SamsungOneKorean 700"/>
              </a:rPr>
              <a:t>3</a:t>
            </a:r>
            <a:r>
              <a:rPr lang="ko-KR" altLang="en-US" dirty="0">
                <a:sym typeface="SamsungOneKorean 700"/>
              </a:rPr>
              <a:t>시간까지</a:t>
            </a:r>
          </a:p>
          <a:p>
            <a:r>
              <a:rPr lang="ko-KR" altLang="en-US" dirty="0">
                <a:sym typeface="SamsungOneKorean 700"/>
              </a:rPr>
              <a:t>사용 가능한 대용량 배터리를 갖고 있습니다</a:t>
            </a:r>
          </a:p>
          <a:p>
            <a:r>
              <a:rPr lang="ko-KR" altLang="en-US" dirty="0">
                <a:sym typeface="SamsungOneKorean 700"/>
              </a:rPr>
              <a:t>오래가는 배터리로 운동에만 더욱 몰입하세요</a:t>
            </a:r>
          </a:p>
          <a:p>
            <a:endParaRPr lang="en-US" altLang="ko-KR" dirty="0">
              <a:sym typeface="SamsungOneKorean 700"/>
            </a:endParaRPr>
          </a:p>
          <a:p>
            <a:r>
              <a:rPr lang="en-US" altLang="ko-KR" dirty="0">
                <a:sym typeface="SamsungOneKorean 700"/>
              </a:rPr>
              <a:t>* 4,100mAh, Samsung Bot Fit</a:t>
            </a:r>
            <a:r>
              <a:rPr lang="ko-KR" altLang="en-US" dirty="0">
                <a:sym typeface="SamsungOneKorean 700"/>
              </a:rPr>
              <a:t>에서 제공하는 </a:t>
            </a:r>
            <a:endParaRPr lang="en-US" altLang="ko-KR" dirty="0">
              <a:sym typeface="SamsungOneKorean 700"/>
            </a:endParaRPr>
          </a:p>
          <a:p>
            <a:r>
              <a:rPr lang="en-US" altLang="ko-KR" dirty="0">
                <a:sym typeface="SamsungOneKorean 700"/>
              </a:rPr>
              <a:t>Boost </a:t>
            </a:r>
            <a:r>
              <a:rPr lang="ko-KR" altLang="en-US" dirty="0">
                <a:sym typeface="SamsungOneKorean 700"/>
              </a:rPr>
              <a:t>모드 기준 </a:t>
            </a:r>
            <a:r>
              <a:rPr lang="en-US" altLang="ko-KR" dirty="0">
                <a:sym typeface="SamsungOneKorean 700"/>
              </a:rPr>
              <a:t>3</a:t>
            </a:r>
            <a:r>
              <a:rPr lang="ko-KR" altLang="en-US" dirty="0">
                <a:sym typeface="SamsungOneKorean 700"/>
              </a:rPr>
              <a:t>시간</a:t>
            </a:r>
            <a:r>
              <a:rPr lang="en-US" altLang="ko-KR" dirty="0">
                <a:sym typeface="SamsungOneKorean 700"/>
              </a:rPr>
              <a:t>, Aqua </a:t>
            </a:r>
            <a:r>
              <a:rPr lang="ko-KR" altLang="en-US" dirty="0">
                <a:sym typeface="SamsungOneKorean 700"/>
              </a:rPr>
              <a:t>모드 기준 </a:t>
            </a:r>
            <a:r>
              <a:rPr lang="en-US" altLang="ko-KR" dirty="0">
                <a:sym typeface="SamsungOneKorean 700"/>
              </a:rPr>
              <a:t>3</a:t>
            </a:r>
            <a:r>
              <a:rPr lang="ko-KR" altLang="en-US" dirty="0">
                <a:sym typeface="SamsungOneKorean 700"/>
              </a:rPr>
              <a:t>시간 사용</a:t>
            </a:r>
            <a:r>
              <a:rPr lang="en-US" altLang="ko-KR" dirty="0">
                <a:sym typeface="SamsungOneKorean 700"/>
              </a:rPr>
              <a:t> </a:t>
            </a:r>
            <a:r>
              <a:rPr lang="ko-KR" altLang="en-US" dirty="0">
                <a:sym typeface="SamsungOneKorean 700"/>
              </a:rPr>
              <a:t>가능 </a:t>
            </a:r>
            <a:r>
              <a:rPr lang="en-US" altLang="ko-KR" dirty="0">
                <a:sym typeface="SamsungOneKorean 700"/>
              </a:rPr>
              <a:t> </a:t>
            </a:r>
            <a:endParaRPr lang="ko-KR" altLang="en-US" dirty="0">
              <a:sym typeface="SamsungOneKorean 700"/>
            </a:endParaRPr>
          </a:p>
        </p:txBody>
      </p:sp>
      <p:sp>
        <p:nvSpPr>
          <p:cNvPr id="6" name="당신의 첫 번째 웨어러블 로봇">
            <a:extLst>
              <a:ext uri="{FF2B5EF4-FFF2-40B4-BE49-F238E27FC236}">
                <a16:creationId xmlns:a16="http://schemas.microsoft.com/office/drawing/2014/main" id="{E80C5188-560A-629F-3354-DD95E4B215D2}"/>
              </a:ext>
            </a:extLst>
          </p:cNvPr>
          <p:cNvSpPr txBox="1"/>
          <p:nvPr/>
        </p:nvSpPr>
        <p:spPr>
          <a:xfrm>
            <a:off x="1573023" y="4527433"/>
            <a:ext cx="2391011" cy="55399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r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-150">
                <a:solidFill>
                  <a:srgbClr val="FFFFFF"/>
                </a:solidFill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걷기는 계속 되어야 한다</a:t>
            </a:r>
          </a:p>
          <a:p>
            <a:pPr marL="0" marR="0" lvl="0" indent="0" algn="r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-150">
                <a:solidFill>
                  <a:srgbClr val="FFFFFF"/>
                </a:solidFill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집에서도 멈추지 않는</a:t>
            </a:r>
          </a:p>
          <a:p>
            <a:pPr marL="0" marR="0" lvl="0" indent="0" algn="r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-150">
                <a:solidFill>
                  <a:srgbClr val="FFFFFF"/>
                </a:solidFill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나의 파워 걷기</a:t>
            </a:r>
          </a:p>
        </p:txBody>
      </p:sp>
      <p:sp>
        <p:nvSpPr>
          <p:cNvPr id="7" name="당신의 첫 번째 웨어러블 로봇">
            <a:extLst>
              <a:ext uri="{FF2B5EF4-FFF2-40B4-BE49-F238E27FC236}">
                <a16:creationId xmlns:a16="http://schemas.microsoft.com/office/drawing/2014/main" id="{2A5193C3-A3D4-946C-07D3-BD98CB66B748}"/>
              </a:ext>
            </a:extLst>
          </p:cNvPr>
          <p:cNvSpPr txBox="1"/>
          <p:nvPr/>
        </p:nvSpPr>
        <p:spPr>
          <a:xfrm>
            <a:off x="1573022" y="5112208"/>
            <a:ext cx="2391011" cy="55399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r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-150">
                <a:solidFill>
                  <a:srgbClr val="FFFFFF"/>
                </a:solidFill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피트니스 센터에 가지 않아도 언제 어디서든 편하게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삼성고딕Cn Light"/>
            </a:endParaRPr>
          </a:p>
          <a:p>
            <a:pPr marL="0" marR="0" lvl="0" indent="0" algn="r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-150">
                <a:solidFill>
                  <a:srgbClr val="FFFFFF"/>
                </a:solidFill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Samsung Bot Fit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의 코칭을 받아보세요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삼성고딕Cn Light"/>
            </a:endParaRPr>
          </a:p>
          <a:p>
            <a:pPr marL="0" marR="0" lvl="0" indent="0" algn="r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-150">
                <a:solidFill>
                  <a:srgbClr val="FFFFFF"/>
                </a:solidFill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혼자 하는 운동이 더 이상 어렵지 않을 거예요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D88B7A-6CED-0E90-36EE-BAE32BC4DB99}"/>
              </a:ext>
            </a:extLst>
          </p:cNvPr>
          <p:cNvSpPr/>
          <p:nvPr/>
        </p:nvSpPr>
        <p:spPr>
          <a:xfrm>
            <a:off x="2418442" y="282286"/>
            <a:ext cx="2089104" cy="396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0327</a:t>
            </a:r>
            <a:r>
              <a:rPr lang="ko-KR" altLang="en-US" sz="1000" dirty="0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 </a:t>
            </a:r>
            <a:r>
              <a:rPr lang="ko-KR" altLang="en-US" sz="1000" dirty="0" err="1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수급된</a:t>
            </a:r>
            <a:r>
              <a:rPr lang="ko-KR" altLang="en-US" sz="1000" dirty="0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 이미지로 임시 삽입</a:t>
            </a:r>
            <a:endParaRPr lang="en-US" altLang="ko-KR" sz="1000" dirty="0">
              <a:solidFill>
                <a:prstClr val="black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  <a:p>
            <a:pPr algn="ctr"/>
            <a:r>
              <a:rPr lang="en-US" altLang="ko-KR" sz="1000" dirty="0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0404</a:t>
            </a:r>
            <a:r>
              <a:rPr lang="ko-KR" altLang="en-US" sz="1000" dirty="0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 촬영 이후 제품 이미지 교체 예정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0464C9-7D12-F22A-5AB6-3198ED84FF87}"/>
              </a:ext>
            </a:extLst>
          </p:cNvPr>
          <p:cNvSpPr/>
          <p:nvPr/>
        </p:nvSpPr>
        <p:spPr>
          <a:xfrm>
            <a:off x="8709931" y="2063823"/>
            <a:ext cx="2089104" cy="396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0327</a:t>
            </a:r>
            <a:r>
              <a:rPr lang="ko-KR" altLang="en-US" sz="1000" dirty="0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 </a:t>
            </a:r>
            <a:r>
              <a:rPr lang="ko-KR" altLang="en-US" sz="1000" dirty="0" err="1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수급된</a:t>
            </a:r>
            <a:r>
              <a:rPr lang="ko-KR" altLang="en-US" sz="1000" dirty="0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 이미지로 임시 삽입</a:t>
            </a:r>
            <a:endParaRPr lang="en-US" altLang="ko-KR" sz="1000" dirty="0">
              <a:solidFill>
                <a:prstClr val="black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  <a:p>
            <a:pPr algn="ctr"/>
            <a:r>
              <a:rPr lang="en-US" altLang="ko-KR" sz="1000" dirty="0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0404</a:t>
            </a:r>
            <a:r>
              <a:rPr lang="ko-KR" altLang="en-US" sz="1000" dirty="0">
                <a:solidFill>
                  <a:prstClr val="black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 촬영 이후 제품 이미지 교체 예정</a:t>
            </a:r>
          </a:p>
        </p:txBody>
      </p:sp>
    </p:spTree>
    <p:extLst>
      <p:ext uri="{BB962C8B-B14F-4D97-AF65-F5344CB8AC3E}">
        <p14:creationId xmlns:p14="http://schemas.microsoft.com/office/powerpoint/2010/main" val="61671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C048DA0-2BF0-9F9C-C134-EB95E4225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169" y="0"/>
            <a:ext cx="3863662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898107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How to set up?</a:t>
            </a:r>
          </a:p>
        </p:txBody>
      </p:sp>
      <p:sp>
        <p:nvSpPr>
          <p:cNvPr id="2" name="당신의 첫 번째 웨어러블 로봇">
            <a:extLst>
              <a:ext uri="{FF2B5EF4-FFF2-40B4-BE49-F238E27FC236}">
                <a16:creationId xmlns:a16="http://schemas.microsoft.com/office/drawing/2014/main" id="{3B31D7F2-48EF-60E5-E4C0-2198416DAA54}"/>
              </a:ext>
            </a:extLst>
          </p:cNvPr>
          <p:cNvSpPr txBox="1"/>
          <p:nvPr/>
        </p:nvSpPr>
        <p:spPr>
          <a:xfrm>
            <a:off x="8445764" y="1915338"/>
            <a:ext cx="2391011" cy="40011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FAQ</a:t>
            </a:r>
          </a:p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Samsung Bot Fit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에 대해 자주 묻는 질문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</p:txBody>
      </p:sp>
      <p:sp>
        <p:nvSpPr>
          <p:cNvPr id="6" name="당신의 첫 번째 웨어러블 로봇">
            <a:extLst>
              <a:ext uri="{FF2B5EF4-FFF2-40B4-BE49-F238E27FC236}">
                <a16:creationId xmlns:a16="http://schemas.microsoft.com/office/drawing/2014/main" id="{5927CE03-1F0A-BC73-18FC-48C7E71D18BC}"/>
              </a:ext>
            </a:extLst>
          </p:cNvPr>
          <p:cNvSpPr txBox="1"/>
          <p:nvPr/>
        </p:nvSpPr>
        <p:spPr>
          <a:xfrm>
            <a:off x="8445764" y="157200"/>
            <a:ext cx="2970292" cy="14773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How to set up?</a:t>
            </a:r>
          </a:p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연결할 수록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더 확실한 운동효과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스마트폰과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워치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버즈와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Samsung Bot Fit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을 연결해보세요 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당신의 피트니스 경험은 더 강력하고 더 편리해질 거예요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안드로이드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12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이상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,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OneUI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 4.1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이상 </a:t>
            </a:r>
          </a:p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워치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: google wear OS Galaxy Watch 4 &amp; 5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이상 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95C8CD-D523-F33D-7BB4-F9772B79E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278"/>
            <a:ext cx="3490805" cy="12600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548C16D-0F83-F61F-B5E2-BC1BFB2E67FA}"/>
              </a:ext>
            </a:extLst>
          </p:cNvPr>
          <p:cNvSpPr/>
          <p:nvPr/>
        </p:nvSpPr>
        <p:spPr>
          <a:xfrm>
            <a:off x="4557390" y="2587228"/>
            <a:ext cx="3100710" cy="1584722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9E750F-C544-0EE4-6ABE-D005BA22C150}"/>
              </a:ext>
            </a:extLst>
          </p:cNvPr>
          <p:cNvSpPr txBox="1"/>
          <p:nvPr/>
        </p:nvSpPr>
        <p:spPr>
          <a:xfrm>
            <a:off x="7764357" y="2587228"/>
            <a:ext cx="2065443" cy="9664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lt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질문 클릭 시 </a:t>
            </a:r>
            <a:r>
              <a:rPr lang="ko-KR" altLang="en-US" dirty="0" err="1"/>
              <a:t>오픈되는</a:t>
            </a:r>
            <a:r>
              <a:rPr lang="ko-KR" altLang="en-US" dirty="0"/>
              <a:t> 형태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첫 질문은 디폴트 오픈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+)</a:t>
            </a:r>
            <a:r>
              <a:rPr lang="ko-KR" altLang="en-US" dirty="0"/>
              <a:t> 하단 자세히 보기 클릭 시</a:t>
            </a:r>
            <a:endParaRPr lang="en-US" altLang="ko-KR" dirty="0"/>
          </a:p>
          <a:p>
            <a:r>
              <a:rPr lang="ko-KR" altLang="en-US" dirty="0"/>
              <a:t>질문 추가 로드</a:t>
            </a:r>
          </a:p>
        </p:txBody>
      </p:sp>
    </p:spTree>
    <p:extLst>
      <p:ext uri="{BB962C8B-B14F-4D97-AF65-F5344CB8AC3E}">
        <p14:creationId xmlns:p14="http://schemas.microsoft.com/office/powerpoint/2010/main" val="1947555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814F7C-C35E-44F2-9936-E9819280BF00}"/>
              </a:ext>
            </a:extLst>
          </p:cNvPr>
          <p:cNvSpPr txBox="1"/>
          <p:nvPr/>
        </p:nvSpPr>
        <p:spPr>
          <a:xfrm>
            <a:off x="556821" y="2721114"/>
            <a:ext cx="4094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E.O.D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 Sharp Sans Bold" pitchFamily="2" charset="0"/>
              <a:ea typeface="맑은 고딕" panose="020B0503020000020004" pitchFamily="50" charset="-127"/>
              <a:cs typeface="Samsung Sharp Sans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469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EB49EF0-9605-9ED9-74E0-ECD71CD7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426" y="4326459"/>
            <a:ext cx="4846347" cy="20134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5CF1ED-A203-1D28-D881-32C2DF713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05" y="4349214"/>
            <a:ext cx="4842129" cy="20116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460B91-8175-3502-ACCA-1B930B017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426" y="1284763"/>
            <a:ext cx="4846347" cy="20134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82FA91-2248-B217-F990-8166BF226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488" y="1257759"/>
            <a:ext cx="4846346" cy="243073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560809-5A07-9F7B-6F0C-12F2E35AC116}"/>
              </a:ext>
            </a:extLst>
          </p:cNvPr>
          <p:cNvSpPr/>
          <p:nvPr/>
        </p:nvSpPr>
        <p:spPr>
          <a:xfrm>
            <a:off x="4783355" y="4349214"/>
            <a:ext cx="1141480" cy="414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KV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 </a:t>
            </a:r>
            <a:r>
              <a:rPr kumimoji="1" lang="ko-Kore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캐러셀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 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3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번</a:t>
            </a:r>
            <a:endParaRPr kumimoji="1" lang="ko-Kore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OTF 400" panose="020B0503030303020204" pitchFamily="34" charset="-127"/>
              <a:ea typeface="SamsungOneKoreanOTF 400" panose="020B0503030303020204" pitchFamily="34" charset="-127"/>
              <a:cs typeface="+mn-cs"/>
            </a:endParaRPr>
          </a:p>
        </p:txBody>
      </p:sp>
      <p:sp>
        <p:nvSpPr>
          <p:cNvPr id="35" name="당신의 첫 번째 웨어러블 로봇"/>
          <p:cNvSpPr txBox="1"/>
          <p:nvPr/>
        </p:nvSpPr>
        <p:spPr>
          <a:xfrm>
            <a:off x="1092768" y="6412702"/>
            <a:ext cx="1712778" cy="41549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정확한 데이터로 꼭 맞는 운동을 추천하는 실시간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로봇코칭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</p:txBody>
      </p:sp>
      <p:sp>
        <p:nvSpPr>
          <p:cNvPr id="36" name="당신의 첫 번째 웨어러블 로봇"/>
          <p:cNvSpPr txBox="1"/>
          <p:nvPr/>
        </p:nvSpPr>
        <p:spPr>
          <a:xfrm>
            <a:off x="2926900" y="6413229"/>
            <a:ext cx="2658652" cy="41549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Samsung Bot Fit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은 나의 운동 능력을 실시간 분석해 </a:t>
            </a:r>
          </a:p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최적의 효과를 낼 수 있는 운동을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코칭하고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 추천합니다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89DEB2F-77B5-D548-7522-FB6DEBF47827}"/>
              </a:ext>
            </a:extLst>
          </p:cNvPr>
          <p:cNvSpPr/>
          <p:nvPr/>
        </p:nvSpPr>
        <p:spPr>
          <a:xfrm>
            <a:off x="10756202" y="4319573"/>
            <a:ext cx="1067120" cy="414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KV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 </a:t>
            </a:r>
            <a:r>
              <a:rPr kumimoji="1" lang="ko-Kore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캐러셀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 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4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번</a:t>
            </a:r>
            <a:endParaRPr kumimoji="1" lang="ko-Kore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OTF 400" panose="020B0503030303020204" pitchFamily="34" charset="-127"/>
              <a:ea typeface="SamsungOneKoreanOTF 400" panose="020B0503030303020204" pitchFamily="34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92768" y="734946"/>
            <a:ext cx="1166677" cy="398757"/>
          </a:xfrm>
          <a:prstGeom prst="rect">
            <a:avLst/>
          </a:prstGeom>
          <a:solidFill>
            <a:srgbClr val="F7D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amsungOneKorean 700C"/>
                <a:ea typeface="SamsungOneKorean 500C"/>
                <a:cs typeface="+mn-cs"/>
              </a:rPr>
              <a:t>Main KV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amsungOneKorean 700C"/>
              <a:ea typeface="SamsungOneKorean 500C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030519" y="734946"/>
            <a:ext cx="1304759" cy="3987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700C"/>
                <a:ea typeface="SamsungOneKorean 500C"/>
                <a:cs typeface="+mn-cs"/>
              </a:rPr>
              <a:t>Top Feature1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092768" y="3916315"/>
            <a:ext cx="1242877" cy="3445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700C"/>
                <a:ea typeface="SamsungOneKorean 500C"/>
                <a:cs typeface="+mn-cs"/>
              </a:rPr>
              <a:t>Top Feature 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700C"/>
                <a:ea typeface="SamsungOneKorean 500C"/>
                <a:cs typeface="+mn-cs"/>
              </a:rPr>
              <a:t> 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030519" y="3901291"/>
            <a:ext cx="1292407" cy="3488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700C"/>
                <a:ea typeface="SamsungOneKorean 500C"/>
                <a:cs typeface="+mn-cs"/>
              </a:rPr>
              <a:t>Top Feature3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 700C"/>
              <a:ea typeface="SamsungOneKorean 500C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2482" y="165604"/>
            <a:ext cx="241431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Top3 </a:t>
            </a:r>
            <a:r>
              <a:rPr lang="ko-KR" altLang="en-US" dirty="0" err="1">
                <a:solidFill>
                  <a:schemeClr val="bg1"/>
                </a:solidFill>
              </a:rPr>
              <a:t>feature</a:t>
            </a:r>
            <a:r>
              <a:rPr lang="ko-KR" altLang="en-US" dirty="0">
                <a:solidFill>
                  <a:schemeClr val="bg1"/>
                </a:solidFill>
              </a:rPr>
              <a:t> (</a:t>
            </a:r>
            <a:r>
              <a:rPr lang="ko-KR" altLang="en-US" dirty="0" err="1">
                <a:solidFill>
                  <a:schemeClr val="bg1"/>
                </a:solidFill>
              </a:rPr>
              <a:t>캐러셀</a:t>
            </a:r>
            <a:r>
              <a:rPr lang="ko-KR" alt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" name="당신의 첫 번째 웨어러블 로봇"/>
          <p:cNvSpPr txBox="1"/>
          <p:nvPr/>
        </p:nvSpPr>
        <p:spPr>
          <a:xfrm>
            <a:off x="56063" y="2021996"/>
            <a:ext cx="1835399" cy="2539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R="0" lvl="0" indent="0" defTabSz="8255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SamsungOneKorean 700"/>
              </a:defRPr>
            </a:lvl1pPr>
          </a:lstStyle>
          <a:p>
            <a:r>
              <a:rPr lang="ko-KR" altLang="en-US" dirty="0">
                <a:sym typeface="SamsungOneKorean 700"/>
              </a:rPr>
              <a:t>당신의 첫 번째 웨어러블 </a:t>
            </a:r>
            <a:r>
              <a:rPr lang="ko-KR" altLang="en-US">
                <a:sym typeface="SamsungOneKorean 700"/>
              </a:rPr>
              <a:t>로봇 </a:t>
            </a:r>
            <a:endParaRPr lang="en-US" altLang="ko-KR" dirty="0"/>
          </a:p>
        </p:txBody>
      </p:sp>
      <p:sp>
        <p:nvSpPr>
          <p:cNvPr id="32" name="당신의 첫 번째 웨어러블 로봇"/>
          <p:cNvSpPr txBox="1"/>
          <p:nvPr/>
        </p:nvSpPr>
        <p:spPr>
          <a:xfrm>
            <a:off x="56063" y="2338608"/>
            <a:ext cx="1157220" cy="2539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Samsung Bot Fit </a:t>
            </a: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2560809-5A07-9F7B-6F0C-12F2E35AC116}"/>
              </a:ext>
            </a:extLst>
          </p:cNvPr>
          <p:cNvSpPr/>
          <p:nvPr/>
        </p:nvSpPr>
        <p:spPr>
          <a:xfrm>
            <a:off x="10729294" y="1274267"/>
            <a:ext cx="1141480" cy="414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KV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 </a:t>
            </a:r>
            <a:r>
              <a:rPr kumimoji="1" lang="ko-Kore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캐러셀</a:t>
            </a:r>
            <a:r>
              <a:rPr kumimoji="1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 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2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번</a:t>
            </a:r>
            <a:endParaRPr kumimoji="1" lang="ko-Kore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OTF 400" panose="020B0503030303020204" pitchFamily="34" charset="-127"/>
              <a:ea typeface="SamsungOneKoreanOTF 400" panose="020B0503030303020204" pitchFamily="34" charset="-127"/>
              <a:cs typeface="+mn-cs"/>
            </a:endParaRPr>
          </a:p>
        </p:txBody>
      </p:sp>
      <p:sp>
        <p:nvSpPr>
          <p:cNvPr id="44" name="당신의 첫 번째 웨어러블 로봇"/>
          <p:cNvSpPr txBox="1"/>
          <p:nvPr/>
        </p:nvSpPr>
        <p:spPr>
          <a:xfrm>
            <a:off x="7030518" y="3319923"/>
            <a:ext cx="2175979" cy="41549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입고 걷기만 해도 강력한 운동효과 인터벌 걷기</a:t>
            </a:r>
          </a:p>
        </p:txBody>
      </p:sp>
      <p:sp>
        <p:nvSpPr>
          <p:cNvPr id="45" name="당신의 첫 번째 웨어러블 로봇"/>
          <p:cNvSpPr txBox="1"/>
          <p:nvPr/>
        </p:nvSpPr>
        <p:spPr>
          <a:xfrm>
            <a:off x="9279648" y="3319923"/>
            <a:ext cx="2591126" cy="577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아쿠아 모드와 </a:t>
            </a:r>
            <a:r>
              <a:rPr lang="ko-KR" altLang="en-US" sz="1050" spc="0" dirty="0" err="1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부스트</a:t>
            </a:r>
            <a:r>
              <a:rPr lang="ko-KR" altLang="en-US" sz="10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 모드가 결합된 인터벌 걷기로 </a:t>
            </a:r>
          </a:p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일반 걷기 보다 최대 </a:t>
            </a:r>
            <a:r>
              <a:rPr lang="en-US" altLang="ko-KR" sz="10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1.6</a:t>
            </a:r>
            <a:r>
              <a:rPr lang="ko-KR" altLang="en-US" sz="10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배 높은 운동 효과를 경험하세요 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</p:txBody>
      </p:sp>
      <p:sp>
        <p:nvSpPr>
          <p:cNvPr id="46" name="당신의 첫 번째 웨어러블 로봇"/>
          <p:cNvSpPr txBox="1"/>
          <p:nvPr/>
        </p:nvSpPr>
        <p:spPr>
          <a:xfrm>
            <a:off x="7030519" y="6403948"/>
            <a:ext cx="2175978" cy="2539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로봇 피트니스를 위해 태어난 디자인 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</p:txBody>
      </p:sp>
      <p:sp>
        <p:nvSpPr>
          <p:cNvPr id="47" name="당신의 첫 번째 웨어러블 로봇"/>
          <p:cNvSpPr txBox="1"/>
          <p:nvPr/>
        </p:nvSpPr>
        <p:spPr>
          <a:xfrm>
            <a:off x="9279648" y="6403946"/>
            <a:ext cx="2543673" cy="577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lvl="0">
              <a:defRPr sz="11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lang="ko-KR" altLang="en-US" sz="10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인체공학적으로 설계된 </a:t>
            </a:r>
            <a:r>
              <a:rPr lang="en" altLang="ko-KR" sz="10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Samsung Bot Fit</a:t>
            </a:r>
          </a:p>
          <a:p>
            <a:pPr lvl="0">
              <a:defRPr sz="11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lang="ko-KR" altLang="en-US" sz="10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편안한 착용감으로 일상에서도 </a:t>
            </a:r>
            <a:r>
              <a:rPr lang="ko-KR" altLang="en-US" sz="1050" spc="0" dirty="0" err="1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부담없이</a:t>
            </a:r>
            <a:r>
              <a:rPr lang="ko-KR" altLang="en-US" sz="10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 사용할 수 있습니다</a:t>
            </a:r>
            <a:endParaRPr lang="en-US" altLang="ko-KR" sz="1050" spc="0" dirty="0">
              <a:solidFill>
                <a:schemeClr val="bg1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  <a:sym typeface="삼성고딕Cn Light"/>
            </a:endParaRPr>
          </a:p>
        </p:txBody>
      </p:sp>
      <p:sp>
        <p:nvSpPr>
          <p:cNvPr id="28" name="당신의 첫 번째 웨어러블 로봇"/>
          <p:cNvSpPr txBox="1"/>
          <p:nvPr/>
        </p:nvSpPr>
        <p:spPr>
          <a:xfrm>
            <a:off x="46379" y="3516255"/>
            <a:ext cx="2213066" cy="21544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spc="0" dirty="0"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로봇 증강 운동 </a:t>
            </a:r>
            <a:r>
              <a:rPr lang="en-US" altLang="ko-KR" sz="800" spc="0" dirty="0"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| </a:t>
            </a:r>
            <a:r>
              <a:rPr lang="ko-KR" altLang="en-US" sz="800" spc="0" dirty="0"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나만의 트레이너 </a:t>
            </a:r>
            <a:r>
              <a:rPr lang="en-US" altLang="ko-KR" sz="800" spc="0" dirty="0"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| </a:t>
            </a:r>
            <a:r>
              <a:rPr lang="ko-KR" altLang="en-US" sz="800" spc="0" dirty="0"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피트니스 맞춤 디자인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</p:txBody>
      </p:sp>
    </p:spTree>
    <p:extLst>
      <p:ext uri="{BB962C8B-B14F-4D97-AF65-F5344CB8AC3E}">
        <p14:creationId xmlns:p14="http://schemas.microsoft.com/office/powerpoint/2010/main" val="269090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02482" y="165604"/>
            <a:ext cx="376256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Samsung Bot Fit Vision (</a:t>
            </a:r>
            <a:r>
              <a:rPr lang="ko-KR" altLang="en-US" dirty="0" err="1">
                <a:solidFill>
                  <a:schemeClr val="bg1"/>
                </a:solidFill>
              </a:rPr>
              <a:t>비전영상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78CD06-15E3-E891-07C1-F599B73A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82" y="1148576"/>
            <a:ext cx="6170477" cy="4484694"/>
          </a:xfrm>
          <a:prstGeom prst="rect">
            <a:avLst/>
          </a:prstGeom>
        </p:spPr>
      </p:pic>
      <p:sp>
        <p:nvSpPr>
          <p:cNvPr id="28" name="당신의 첫 번째 웨어러블 로봇"/>
          <p:cNvSpPr txBox="1"/>
          <p:nvPr/>
        </p:nvSpPr>
        <p:spPr>
          <a:xfrm>
            <a:off x="6230886" y="1476879"/>
            <a:ext cx="1734581" cy="380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Samsung Sharp Sans Bold" pitchFamily="2" charset="0"/>
                <a:sym typeface="SamsungOneKorean 700"/>
              </a:rPr>
              <a:t>Samsung Bot Fit </a:t>
            </a: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cs typeface="Samsung Sharp Sans Bold" pitchFamily="2" charset="0"/>
              <a:sym typeface="SamsungOneKorean 700"/>
            </a:endParaRPr>
          </a:p>
        </p:txBody>
      </p:sp>
      <p:sp>
        <p:nvSpPr>
          <p:cNvPr id="29" name="당신의 첫 번째 웨어러블 로봇"/>
          <p:cNvSpPr txBox="1"/>
          <p:nvPr/>
        </p:nvSpPr>
        <p:spPr>
          <a:xfrm>
            <a:off x="6230885" y="1925406"/>
            <a:ext cx="3425002" cy="380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SamsungOneKorean 700"/>
              </a:rPr>
              <a:t>당신에게 가장 가까운 로봇 </a:t>
            </a: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SamsungOneKorean 700"/>
            </a:endParaRPr>
          </a:p>
        </p:txBody>
      </p:sp>
      <p:sp>
        <p:nvSpPr>
          <p:cNvPr id="30" name="당신의 첫 번째 웨어러블 로봇"/>
          <p:cNvSpPr txBox="1"/>
          <p:nvPr/>
        </p:nvSpPr>
        <p:spPr>
          <a:xfrm>
            <a:off x="6230885" y="2373932"/>
            <a:ext cx="4582589" cy="553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중력에 맞선 인류의 도전이자 일상의 가장 중요한 활동인 걷기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.</a:t>
            </a:r>
          </a:p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착용하고 걷기만 해도 강력한 운동효과를 보여 주는 로봇이 탄생했습니다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고딕Cn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3234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C9B0C2D-7969-94DE-611E-4DFAD0471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266"/>
          <a:stretch/>
        </p:blipFill>
        <p:spPr>
          <a:xfrm>
            <a:off x="4524260" y="-12836"/>
            <a:ext cx="4075198" cy="686459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32368"/>
            <a:ext cx="126153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C" panose="020B0506030303020204" pitchFamily="34" charset="-127"/>
                <a:ea typeface="SamsungOneKoreanOTF 400C" panose="020B0506030303020204" pitchFamily="34" charset="-127"/>
                <a:cs typeface="+mn-cs"/>
              </a:rPr>
              <a:t>(1)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C" panose="020B0506030303020204" pitchFamily="34" charset="-127"/>
                <a:ea typeface="SamsungOneKoreanOTF 400C" panose="020B0506030303020204" pitchFamily="34" charset="-127"/>
                <a:cs typeface="+mn-cs"/>
              </a:rPr>
              <a:t>로봇증강운동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msungOneKoreanOTF 400C" panose="020B0506030303020204" pitchFamily="34" charset="-127"/>
              <a:ea typeface="SamsungOneKoreanOTF 400C" panose="020B0506030303020204" pitchFamily="34" charset="-127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989445" y="430844"/>
            <a:ext cx="1296656" cy="6497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스크롤 다운 하면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1.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메인 카피 뜬 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2.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서브카피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 노출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781F-FCE4-425C-0015-EBA60D66121D}"/>
              </a:ext>
            </a:extLst>
          </p:cNvPr>
          <p:cNvSpPr txBox="1"/>
          <p:nvPr/>
        </p:nvSpPr>
        <p:spPr>
          <a:xfrm>
            <a:off x="8837468" y="389899"/>
            <a:ext cx="2145297" cy="21544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R="0" lvl="0" indent="0" algn="r" defTabSz="8255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</a:defRPr>
            </a:lvl1pPr>
          </a:lstStyle>
          <a:p>
            <a:pPr algn="l"/>
            <a:r>
              <a:rPr lang="ko-Kore-KR" altLang="en-US" dirty="0"/>
              <a:t>세상 강력한 걷기를 시작합니다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664818-ADCB-F193-76C3-2CCB43AFB02C}"/>
              </a:ext>
            </a:extLst>
          </p:cNvPr>
          <p:cNvSpPr txBox="1"/>
          <p:nvPr/>
        </p:nvSpPr>
        <p:spPr>
          <a:xfrm>
            <a:off x="8837617" y="690496"/>
            <a:ext cx="2171620" cy="46166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R="0" lvl="0" indent="0" algn="r" defTabSz="8255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</a:defRPr>
            </a:lvl1pPr>
          </a:lstStyle>
          <a:p>
            <a:pPr algn="l"/>
            <a:r>
              <a:rPr lang="ko-Kore-KR" altLang="en-US" dirty="0"/>
              <a:t>더 높은 운동 효과는 물론</a:t>
            </a:r>
          </a:p>
          <a:p>
            <a:pPr algn="l"/>
            <a:r>
              <a:rPr lang="ko-Kore-KR" altLang="en-US" dirty="0"/>
              <a:t>착용 시 좌우 보행 대칭을 향상시켜주는</a:t>
            </a:r>
          </a:p>
          <a:p>
            <a:pPr algn="l"/>
            <a:r>
              <a:rPr lang="ko-Kore-KR" altLang="en-US" dirty="0"/>
              <a:t>Samsung Bot Fit의 운동 프로그램을 경험해 보세요</a:t>
            </a:r>
          </a:p>
        </p:txBody>
      </p:sp>
      <p:sp>
        <p:nvSpPr>
          <p:cNvPr id="24" name="당신의 첫 번째 웨어러블 로봇">
            <a:extLst>
              <a:ext uri="{FF2B5EF4-FFF2-40B4-BE49-F238E27FC236}">
                <a16:creationId xmlns:a16="http://schemas.microsoft.com/office/drawing/2014/main" id="{63E8D9BF-8014-1171-4833-17E303BB8C94}"/>
              </a:ext>
            </a:extLst>
          </p:cNvPr>
          <p:cNvSpPr txBox="1"/>
          <p:nvPr/>
        </p:nvSpPr>
        <p:spPr>
          <a:xfrm>
            <a:off x="2554210" y="4334193"/>
            <a:ext cx="1825294" cy="58477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r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인터벌 걷기</a:t>
            </a:r>
            <a:endParaRPr kumimoji="0" lang="en-US" altLang="ko-KR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cs typeface="삼성고딕Cn Light"/>
              <a:sym typeface="삼성고딕Cn Light"/>
            </a:endParaRPr>
          </a:p>
          <a:p>
            <a:pPr marL="0" marR="0" lvl="0" indent="0" algn="r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아쿠아 모드를 통한 빨리 걷기와</a:t>
            </a:r>
          </a:p>
          <a:p>
            <a:pPr marL="0" marR="0" lvl="0" indent="0" algn="r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부스트 모드를 통한 천천히 걷기를 반복하여</a:t>
            </a:r>
          </a:p>
          <a:p>
            <a:pPr marL="0" marR="0" lvl="0" indent="0" algn="r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많은 칼로리를 소모하는 운동 프로그램 입니다</a:t>
            </a:r>
            <a:r>
              <a: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.</a:t>
            </a:r>
            <a:endParaRPr lang="en-US" altLang="ko-KR" sz="800" spc="0" dirty="0">
              <a:solidFill>
                <a:schemeClr val="bg1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  <a:cs typeface="삼성고딕Cn Light"/>
              <a:sym typeface="삼성고딕Cn Light"/>
            </a:endParaRPr>
          </a:p>
        </p:txBody>
      </p:sp>
      <p:sp>
        <p:nvSpPr>
          <p:cNvPr id="25" name="당신의 첫 번째 웨어러블 로봇">
            <a:extLst>
              <a:ext uri="{FF2B5EF4-FFF2-40B4-BE49-F238E27FC236}">
                <a16:creationId xmlns:a16="http://schemas.microsoft.com/office/drawing/2014/main" id="{205CFA68-F806-BE7A-8BE4-E186E5AB7EB4}"/>
              </a:ext>
            </a:extLst>
          </p:cNvPr>
          <p:cNvSpPr txBox="1"/>
          <p:nvPr/>
        </p:nvSpPr>
        <p:spPr>
          <a:xfrm>
            <a:off x="2506488" y="2817510"/>
            <a:ext cx="1890248" cy="83099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r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파워 걷기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cs typeface="삼성고딕Cn Light"/>
              <a:sym typeface="삼성고딕Cn Light"/>
            </a:endParaRPr>
          </a:p>
          <a:p>
            <a:pPr lvl="0" algn="r"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endParaRPr lang="en-US" altLang="ko-KR" sz="800" spc="0" dirty="0">
              <a:solidFill>
                <a:schemeClr val="bg1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  <a:cs typeface="삼성고딕Cn Light"/>
              <a:sym typeface="삼성고딕Cn Light"/>
            </a:endParaRPr>
          </a:p>
          <a:p>
            <a:pPr lvl="0" algn="r"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lang="ko-KR" altLang="en-US" sz="80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 빠르게 걷는 고강도 심폐지구력</a:t>
            </a:r>
            <a:endParaRPr lang="en-US" altLang="ko-KR" sz="800" spc="0" dirty="0">
              <a:solidFill>
                <a:schemeClr val="bg1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  <a:cs typeface="삼성고딕Cn Light"/>
              <a:sym typeface="삼성고딕Cn Light"/>
            </a:endParaRPr>
          </a:p>
          <a:p>
            <a:pPr lvl="0" algn="r"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lang="ko-KR" altLang="en-US" sz="80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강화 운동 프로그램입니다</a:t>
            </a:r>
            <a:r>
              <a:rPr lang="en-US" altLang="ko-KR" sz="80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.</a:t>
            </a:r>
          </a:p>
          <a:p>
            <a:pPr lvl="0" algn="r"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lang="ko-KR" altLang="en-US" sz="80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파워 걷기를 통해 하체 근력 강화 또한</a:t>
            </a:r>
            <a:endParaRPr lang="en-US" altLang="ko-KR" sz="800" spc="0" dirty="0">
              <a:solidFill>
                <a:schemeClr val="bg1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  <a:cs typeface="삼성고딕Cn Light"/>
              <a:sym typeface="삼성고딕Cn Light"/>
            </a:endParaRPr>
          </a:p>
          <a:p>
            <a:pPr lvl="0" algn="r"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lang="ko-KR" altLang="en-US" sz="80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기대할 수 있습니다 </a:t>
            </a:r>
            <a:r>
              <a:rPr lang="en-US" altLang="ko-KR" sz="80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cs typeface="삼성고딕Cn Light"/>
              <a:sym typeface="삼성고딕Cn Light"/>
            </a:endParaRPr>
          </a:p>
        </p:txBody>
      </p:sp>
      <p:sp>
        <p:nvSpPr>
          <p:cNvPr id="10" name="당신의 첫 번째 웨어러블 로봇">
            <a:extLst>
              <a:ext uri="{FF2B5EF4-FFF2-40B4-BE49-F238E27FC236}">
                <a16:creationId xmlns:a16="http://schemas.microsoft.com/office/drawing/2014/main" id="{9AE4BCB6-BB53-45FC-59CD-A3CCDD31E711}"/>
              </a:ext>
            </a:extLst>
          </p:cNvPr>
          <p:cNvSpPr txBox="1"/>
          <p:nvPr/>
        </p:nvSpPr>
        <p:spPr>
          <a:xfrm>
            <a:off x="2571442" y="5719270"/>
            <a:ext cx="1825294" cy="70788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r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진화하는 로봇 경험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cs typeface="삼성고딕Cn Light"/>
              <a:sym typeface="삼성고딕Cn Light"/>
            </a:endParaRPr>
          </a:p>
          <a:p>
            <a:pPr marL="0" marR="0" lvl="0" indent="0" algn="r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cs typeface="삼성고딕Cn Light"/>
              <a:sym typeface="삼성고딕Cn Light"/>
            </a:endParaRPr>
          </a:p>
          <a:p>
            <a:pPr marL="0" marR="0" lvl="0" indent="0" algn="r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lang="en-US" altLang="ko-KR" sz="80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Samsung Bot Fit</a:t>
            </a:r>
            <a:r>
              <a:rPr lang="ko-KR" altLang="en-US" sz="80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은 사용자 데이터를 분석하여</a:t>
            </a:r>
            <a:r>
              <a:rPr lang="en-US" altLang="ko-KR" sz="80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, </a:t>
            </a:r>
            <a:r>
              <a:rPr lang="ko-KR" altLang="en-US" sz="80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펌웨어를 지속적으로 업데이트합니다</a:t>
            </a:r>
            <a:r>
              <a:rPr lang="en-US" altLang="ko-KR" sz="80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.</a:t>
            </a:r>
          </a:p>
          <a:p>
            <a:pPr marL="0" marR="0" lvl="0" indent="0" algn="r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lang="ko-KR" altLang="en-US" sz="80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업그레이드된 </a:t>
            </a:r>
            <a:r>
              <a:rPr lang="ko-KR" altLang="en-US" sz="800" spc="0" dirty="0" err="1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봇핏을</a:t>
            </a:r>
            <a:r>
              <a:rPr lang="ko-KR" altLang="en-US" sz="80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 경험해 보세요</a:t>
            </a:r>
            <a:r>
              <a:rPr lang="en-US" altLang="ko-KR" sz="80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83299" y="394540"/>
            <a:ext cx="1846114" cy="962773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024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32368"/>
            <a:ext cx="126153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C" panose="020B0506030303020204" pitchFamily="34" charset="-127"/>
                <a:ea typeface="SamsungOneKoreanOTF 400C" panose="020B0506030303020204" pitchFamily="34" charset="-127"/>
                <a:cs typeface="+mn-cs"/>
              </a:rPr>
              <a:t>(1)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C" panose="020B0506030303020204" pitchFamily="34" charset="-127"/>
                <a:ea typeface="SamsungOneKoreanOTF 400C" panose="020B0506030303020204" pitchFamily="34" charset="-127"/>
                <a:cs typeface="+mn-cs"/>
              </a:rPr>
              <a:t>로봇증강운동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msungOneKoreanOTF 400C" panose="020B0506030303020204" pitchFamily="34" charset="-127"/>
              <a:ea typeface="SamsungOneKoreanOTF 400C" panose="020B0506030303020204" pitchFamily="34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952E4F-2DF5-B875-F900-498DE9749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447" y="0"/>
            <a:ext cx="2890114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8D25C3-E0D5-B081-BF3C-3BC0F35E6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441" y="0"/>
            <a:ext cx="2890113" cy="19621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FBED2E-0F87-0273-A043-9A5C78DA4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440" y="3429000"/>
            <a:ext cx="2890113" cy="1962123"/>
          </a:xfrm>
          <a:prstGeom prst="rect">
            <a:avLst/>
          </a:prstGeom>
        </p:spPr>
      </p:pic>
      <p:sp>
        <p:nvSpPr>
          <p:cNvPr id="15" name="당신의 첫 번째 웨어러블 로봇">
            <a:extLst>
              <a:ext uri="{FF2B5EF4-FFF2-40B4-BE49-F238E27FC236}">
                <a16:creationId xmlns:a16="http://schemas.microsoft.com/office/drawing/2014/main" id="{F10A9F0A-41AB-1D4A-B3D9-3B5A4506A195}"/>
              </a:ext>
            </a:extLst>
          </p:cNvPr>
          <p:cNvSpPr txBox="1"/>
          <p:nvPr/>
        </p:nvSpPr>
        <p:spPr>
          <a:xfrm>
            <a:off x="9178952" y="480184"/>
            <a:ext cx="1976368" cy="41549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lvl="0"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lang="ko-KR" altLang="en-US" sz="10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마치 물 속을 걷는 것처럼 </a:t>
            </a:r>
            <a:endParaRPr lang="en-US" altLang="ko-KR" sz="1050" spc="0" dirty="0">
              <a:solidFill>
                <a:schemeClr val="bg1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  <a:cs typeface="삼성고딕Cn Light"/>
              <a:sym typeface="삼성고딕Cn Light"/>
            </a:endParaRPr>
          </a:p>
          <a:p>
            <a:pPr lvl="0"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lang="ko-KR" altLang="en-US" sz="10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아쿠아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모드</a:t>
            </a:r>
          </a:p>
        </p:txBody>
      </p:sp>
      <p:sp>
        <p:nvSpPr>
          <p:cNvPr id="16" name="당신의 첫 번째 웨어러블 로봇">
            <a:extLst>
              <a:ext uri="{FF2B5EF4-FFF2-40B4-BE49-F238E27FC236}">
                <a16:creationId xmlns:a16="http://schemas.microsoft.com/office/drawing/2014/main" id="{1172289A-259D-5646-3528-D1BA44457015}"/>
              </a:ext>
            </a:extLst>
          </p:cNvPr>
          <p:cNvSpPr txBox="1"/>
          <p:nvPr/>
        </p:nvSpPr>
        <p:spPr>
          <a:xfrm>
            <a:off x="9178952" y="923647"/>
            <a:ext cx="2692861" cy="41549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운동 방향과 반대로 힘을 주는 ‘아쿠아 모드’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를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 통해</a:t>
            </a:r>
          </a:p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짧은 시간 효율적으로 운동할 수 있습니다 </a:t>
            </a:r>
          </a:p>
        </p:txBody>
      </p:sp>
      <p:sp>
        <p:nvSpPr>
          <p:cNvPr id="17" name="당신의 첫 번째 웨어러블 로봇">
            <a:extLst>
              <a:ext uri="{FF2B5EF4-FFF2-40B4-BE49-F238E27FC236}">
                <a16:creationId xmlns:a16="http://schemas.microsoft.com/office/drawing/2014/main" id="{91D592BF-CE8F-90D1-6619-249CBA017DB8}"/>
              </a:ext>
            </a:extLst>
          </p:cNvPr>
          <p:cNvSpPr txBox="1"/>
          <p:nvPr/>
        </p:nvSpPr>
        <p:spPr>
          <a:xfrm>
            <a:off x="9178952" y="1393166"/>
            <a:ext cx="2692861" cy="46166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물 속을 걷듯이 걷기에 저항을 받아    </a:t>
            </a:r>
          </a:p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기존 걷기 운동 대비 칼로리 소모율은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1.6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배</a:t>
            </a:r>
          </a:p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코어 근육 자극은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1.2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배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허벅지 근육 자극은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1.3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배 높아집니다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cs typeface="삼성고딕Cn Light"/>
              <a:sym typeface="삼성고딕Cn Light"/>
            </a:endParaRPr>
          </a:p>
        </p:txBody>
      </p:sp>
      <p:sp>
        <p:nvSpPr>
          <p:cNvPr id="18" name="당신의 첫 번째 웨어러블 로봇">
            <a:extLst>
              <a:ext uri="{FF2B5EF4-FFF2-40B4-BE49-F238E27FC236}">
                <a16:creationId xmlns:a16="http://schemas.microsoft.com/office/drawing/2014/main" id="{C16FD3E7-14D9-1FC9-5BEF-5F52B85636D4}"/>
              </a:ext>
            </a:extLst>
          </p:cNvPr>
          <p:cNvSpPr txBox="1"/>
          <p:nvPr/>
        </p:nvSpPr>
        <p:spPr>
          <a:xfrm>
            <a:off x="9178952" y="173559"/>
            <a:ext cx="2692861" cy="2539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lvl="0" defTabSz="825500">
              <a:defRPr sz="1050" spc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</a:defRPr>
            </a:lvl1pPr>
          </a:lstStyle>
          <a:p>
            <a:r>
              <a:rPr lang="ko-KR" altLang="en-US" dirty="0">
                <a:sym typeface="삼성고딕Cn Light"/>
              </a:rPr>
              <a:t>걷기로는 상상할 수 없던 운동 효과</a:t>
            </a:r>
          </a:p>
        </p:txBody>
      </p:sp>
      <p:sp>
        <p:nvSpPr>
          <p:cNvPr id="20" name="당신의 첫 번째 웨어러블 로봇">
            <a:extLst>
              <a:ext uri="{FF2B5EF4-FFF2-40B4-BE49-F238E27FC236}">
                <a16:creationId xmlns:a16="http://schemas.microsoft.com/office/drawing/2014/main" id="{2C186078-BCEC-A1F8-9A11-C6FA2C5FB065}"/>
              </a:ext>
            </a:extLst>
          </p:cNvPr>
          <p:cNvSpPr txBox="1"/>
          <p:nvPr/>
        </p:nvSpPr>
        <p:spPr>
          <a:xfrm>
            <a:off x="6367440" y="2083855"/>
            <a:ext cx="3390205" cy="12234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lvl="0" defTabSz="825500">
              <a:defRPr sz="1050" spc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</a:defRPr>
            </a:lvl1pPr>
          </a:lstStyle>
          <a:p>
            <a:r>
              <a:rPr lang="ko-KR" altLang="en-US" dirty="0">
                <a:sym typeface="SamsungOneKorean 700"/>
              </a:rPr>
              <a:t>아쿠아 모드를 통해 </a:t>
            </a:r>
          </a:p>
          <a:p>
            <a:r>
              <a:rPr lang="ko-KR" altLang="en-US" dirty="0">
                <a:sym typeface="SamsungOneKorean 700"/>
              </a:rPr>
              <a:t>효과적인 걷기 운동을 경험해보세요 </a:t>
            </a:r>
          </a:p>
          <a:p>
            <a:endParaRPr lang="ko-KR" altLang="en-US" dirty="0">
              <a:sym typeface="SamsungOneKorean 700"/>
            </a:endParaRPr>
          </a:p>
          <a:p>
            <a:r>
              <a:rPr lang="ko-KR" altLang="en-US" dirty="0">
                <a:sym typeface="SamsungOneKorean 700"/>
              </a:rPr>
              <a:t>걷기운동 시 무산소 근력 운동을 통해 </a:t>
            </a:r>
          </a:p>
          <a:p>
            <a:r>
              <a:rPr lang="ko-KR" altLang="en-US" dirty="0">
                <a:sym typeface="SamsungOneKorean 700"/>
              </a:rPr>
              <a:t>복근</a:t>
            </a:r>
            <a:r>
              <a:rPr lang="en-US" altLang="ko-KR" dirty="0">
                <a:sym typeface="SamsungOneKorean 700"/>
              </a:rPr>
              <a:t>, </a:t>
            </a:r>
            <a:r>
              <a:rPr lang="ko-KR" altLang="en-US" dirty="0" err="1">
                <a:sym typeface="SamsungOneKorean 700"/>
              </a:rPr>
              <a:t>둔근</a:t>
            </a:r>
            <a:r>
              <a:rPr lang="en-US" altLang="ko-KR" dirty="0">
                <a:sym typeface="SamsungOneKorean 700"/>
              </a:rPr>
              <a:t>, </a:t>
            </a:r>
            <a:r>
              <a:rPr lang="ko-KR" altLang="en-US" dirty="0">
                <a:sym typeface="SamsungOneKorean 700"/>
              </a:rPr>
              <a:t>허벅지근의 근력을 강화 할 수 있습니다</a:t>
            </a:r>
            <a:r>
              <a:rPr lang="en-US" altLang="ko-KR" dirty="0">
                <a:sym typeface="SamsungOneKorean 700"/>
              </a:rPr>
              <a:t>. </a:t>
            </a:r>
          </a:p>
          <a:p>
            <a:r>
              <a:rPr lang="ko-KR" altLang="en-US" dirty="0">
                <a:sym typeface="SamsungOneKorean 700"/>
              </a:rPr>
              <a:t>또한 양면 저항 효과가 있어 가장 많은 힘을 발휘하는 근육</a:t>
            </a:r>
            <a:r>
              <a:rPr lang="en-US" altLang="ko-KR" dirty="0"/>
              <a:t>(</a:t>
            </a:r>
            <a:r>
              <a:rPr lang="ko-KR" altLang="en-US" dirty="0"/>
              <a:t>주동근</a:t>
            </a:r>
            <a:r>
              <a:rPr lang="en-US" altLang="ko-KR" dirty="0"/>
              <a:t>)</a:t>
            </a:r>
            <a:r>
              <a:rPr lang="ko-KR" altLang="en-US" dirty="0">
                <a:sym typeface="SamsungOneKorean 700"/>
              </a:rPr>
              <a:t>과</a:t>
            </a:r>
            <a:endParaRPr lang="en-US" altLang="ko-KR" dirty="0">
              <a:sym typeface="SamsungOneKorean 700"/>
            </a:endParaRPr>
          </a:p>
          <a:p>
            <a:r>
              <a:rPr lang="ko-KR" altLang="en-US" dirty="0">
                <a:sym typeface="SamsungOneKorean 700"/>
              </a:rPr>
              <a:t>작용이 상반되는 근육</a:t>
            </a:r>
            <a:r>
              <a:rPr lang="en-US" altLang="ko-KR" dirty="0">
                <a:sym typeface="SamsungOneKorean 700"/>
              </a:rPr>
              <a:t>(</a:t>
            </a:r>
            <a:r>
              <a:rPr lang="ko-KR" altLang="en-US" dirty="0" err="1">
                <a:sym typeface="SamsungOneKorean 700"/>
              </a:rPr>
              <a:t>길항근</a:t>
            </a:r>
            <a:r>
              <a:rPr lang="en-US" altLang="ko-KR" dirty="0">
                <a:sym typeface="SamsungOneKorean 700"/>
              </a:rPr>
              <a:t>)</a:t>
            </a:r>
            <a:r>
              <a:rPr lang="ko-KR" altLang="en-US" dirty="0">
                <a:sym typeface="SamsungOneKorean 700"/>
              </a:rPr>
              <a:t>의 자극이 동시에 가능합니다</a:t>
            </a:r>
            <a:r>
              <a:rPr lang="en-US" altLang="ko-KR" dirty="0">
                <a:sym typeface="SamsungOneKorean 700"/>
              </a:rPr>
              <a:t>.</a:t>
            </a:r>
            <a:endParaRPr dirty="0">
              <a:sym typeface="SamsungOneKorean 700"/>
            </a:endParaRPr>
          </a:p>
        </p:txBody>
      </p:sp>
      <p:sp>
        <p:nvSpPr>
          <p:cNvPr id="21" name="당신의 첫 번째 웨어러블 로봇">
            <a:extLst>
              <a:ext uri="{FF2B5EF4-FFF2-40B4-BE49-F238E27FC236}">
                <a16:creationId xmlns:a16="http://schemas.microsoft.com/office/drawing/2014/main" id="{88F50161-6F9C-7648-DA25-AC030590D801}"/>
              </a:ext>
            </a:extLst>
          </p:cNvPr>
          <p:cNvSpPr txBox="1"/>
          <p:nvPr/>
        </p:nvSpPr>
        <p:spPr>
          <a:xfrm>
            <a:off x="9391650" y="3554771"/>
            <a:ext cx="2480163" cy="2539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걷기에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부스트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효과도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부스트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 </a:t>
            </a:r>
          </a:p>
        </p:txBody>
      </p:sp>
      <p:sp>
        <p:nvSpPr>
          <p:cNvPr id="22" name="당신의 첫 번째 웨어러블 로봇">
            <a:extLst>
              <a:ext uri="{FF2B5EF4-FFF2-40B4-BE49-F238E27FC236}">
                <a16:creationId xmlns:a16="http://schemas.microsoft.com/office/drawing/2014/main" id="{A417FB12-DFC6-4051-E189-08567BF4BE38}"/>
              </a:ext>
            </a:extLst>
          </p:cNvPr>
          <p:cNvSpPr txBox="1"/>
          <p:nvPr/>
        </p:nvSpPr>
        <p:spPr>
          <a:xfrm>
            <a:off x="9391650" y="3918023"/>
            <a:ext cx="2480163" cy="41549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lvl="0"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lang="ko-KR" altLang="en-US" sz="10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마치 발에 날개를 단 것처럼</a:t>
            </a:r>
            <a:endParaRPr lang="en-US" altLang="ko-KR" sz="1050" spc="0" dirty="0">
              <a:solidFill>
                <a:schemeClr val="bg1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  <a:cs typeface="삼성고딕Cn Light"/>
              <a:sym typeface="삼성고딕Cn Light"/>
            </a:endParaRPr>
          </a:p>
          <a:p>
            <a:pPr lvl="0"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부스트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 모드</a:t>
            </a:r>
          </a:p>
        </p:txBody>
      </p:sp>
      <p:sp>
        <p:nvSpPr>
          <p:cNvPr id="23" name="당신의 첫 번째 웨어러블 로봇">
            <a:extLst>
              <a:ext uri="{FF2B5EF4-FFF2-40B4-BE49-F238E27FC236}">
                <a16:creationId xmlns:a16="http://schemas.microsoft.com/office/drawing/2014/main" id="{988538A2-002E-A654-4A6C-0996310B26A2}"/>
              </a:ext>
            </a:extLst>
          </p:cNvPr>
          <p:cNvSpPr txBox="1"/>
          <p:nvPr/>
        </p:nvSpPr>
        <p:spPr>
          <a:xfrm>
            <a:off x="9391650" y="4426089"/>
            <a:ext cx="2480163" cy="577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운동 방향에 맞춰 힘을 실어주는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cs typeface="삼성고딕Cn Light"/>
              <a:sym typeface="삼성고딕Cn Light"/>
            </a:endParaRPr>
          </a:p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‘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부스트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모드’는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 부족한 힘을 보조해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cs typeface="삼성고딕Cn Light"/>
              <a:sym typeface="삼성고딕Cn Light"/>
            </a:endParaRPr>
          </a:p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바른 자세로 걸을 수 있도록 도와줍니다</a:t>
            </a:r>
          </a:p>
        </p:txBody>
      </p:sp>
      <p:sp>
        <p:nvSpPr>
          <p:cNvPr id="26" name="당신의 첫 번째 웨어러블 로봇">
            <a:extLst>
              <a:ext uri="{FF2B5EF4-FFF2-40B4-BE49-F238E27FC236}">
                <a16:creationId xmlns:a16="http://schemas.microsoft.com/office/drawing/2014/main" id="{8E79747E-F2EA-1A74-C61F-D2CD527C1B0A}"/>
              </a:ext>
            </a:extLst>
          </p:cNvPr>
          <p:cNvSpPr txBox="1"/>
          <p:nvPr/>
        </p:nvSpPr>
        <p:spPr>
          <a:xfrm>
            <a:off x="6367440" y="5581636"/>
            <a:ext cx="3390205" cy="106182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lvl="0" defTabSz="825500">
              <a:defRPr sz="1050" spc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</a:defRPr>
            </a:lvl1pPr>
          </a:lstStyle>
          <a:p>
            <a:r>
              <a:rPr lang="ko-KR" altLang="en-US" dirty="0" err="1">
                <a:sym typeface="SamsungOneKorean 700"/>
              </a:rPr>
              <a:t>부스트</a:t>
            </a:r>
            <a:r>
              <a:rPr lang="ko-KR" altLang="en-US" dirty="0">
                <a:sym typeface="SamsungOneKorean 700"/>
              </a:rPr>
              <a:t> 모드를 통해 </a:t>
            </a:r>
          </a:p>
          <a:p>
            <a:r>
              <a:rPr lang="ko-KR" altLang="en-US" dirty="0">
                <a:sym typeface="SamsungOneKorean 700"/>
              </a:rPr>
              <a:t>건강한 걷기를 경험해보세요  </a:t>
            </a:r>
          </a:p>
          <a:p>
            <a:endParaRPr lang="ko-KR" altLang="en-US" dirty="0">
              <a:sym typeface="SamsungOneKorean 700"/>
            </a:endParaRPr>
          </a:p>
          <a:p>
            <a:r>
              <a:rPr lang="ko-KR" altLang="en-US" dirty="0">
                <a:sym typeface="SamsungOneKorean 700"/>
              </a:rPr>
              <a:t>사용자의 보행 리듬에 맞춰 </a:t>
            </a:r>
          </a:p>
          <a:p>
            <a:r>
              <a:rPr lang="ko-KR" altLang="en-US" dirty="0">
                <a:sym typeface="SamsungOneKorean 700"/>
              </a:rPr>
              <a:t>골반과 고관절의 가동성을 증진시켜</a:t>
            </a:r>
          </a:p>
          <a:p>
            <a:r>
              <a:rPr lang="ko-KR" altLang="en-US" dirty="0">
                <a:sym typeface="SamsungOneKorean 700"/>
              </a:rPr>
              <a:t>바른 자세를 잡아줍니다</a:t>
            </a:r>
            <a:r>
              <a:rPr lang="en-US" altLang="ko-KR" dirty="0">
                <a:sym typeface="SamsungOneKorean 700"/>
              </a:rPr>
              <a:t>. </a:t>
            </a:r>
            <a:endParaRPr dirty="0">
              <a:sym typeface="SamsungOneKorean 70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6A02B6-1442-C65E-8C43-6E496034033C}"/>
              </a:ext>
            </a:extLst>
          </p:cNvPr>
          <p:cNvSpPr/>
          <p:nvPr/>
        </p:nvSpPr>
        <p:spPr>
          <a:xfrm>
            <a:off x="3186113" y="427475"/>
            <a:ext cx="2297886" cy="1427356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40484F6-1327-E735-5375-ABFBD5D60270}"/>
              </a:ext>
            </a:extLst>
          </p:cNvPr>
          <p:cNvSpPr/>
          <p:nvPr/>
        </p:nvSpPr>
        <p:spPr>
          <a:xfrm>
            <a:off x="3186113" y="3885050"/>
            <a:ext cx="2297886" cy="1427356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73AD56-3F71-91E8-EFC5-DDFED7B5285D}"/>
              </a:ext>
            </a:extLst>
          </p:cNvPr>
          <p:cNvSpPr/>
          <p:nvPr/>
        </p:nvSpPr>
        <p:spPr>
          <a:xfrm>
            <a:off x="4271963" y="2041962"/>
            <a:ext cx="1153002" cy="1274132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E3BC87A-718F-CECF-1CB3-0BE06981432D}"/>
              </a:ext>
            </a:extLst>
          </p:cNvPr>
          <p:cNvSpPr/>
          <p:nvPr/>
        </p:nvSpPr>
        <p:spPr>
          <a:xfrm>
            <a:off x="4271963" y="5513824"/>
            <a:ext cx="1153002" cy="1274132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왼쪽/오른쪽 화살표 19">
            <a:extLst>
              <a:ext uri="{FF2B5EF4-FFF2-40B4-BE49-F238E27FC236}">
                <a16:creationId xmlns:a16="http://schemas.microsoft.com/office/drawing/2014/main" id="{02E07569-36AC-8A25-BC9C-270ED8F3AD66}"/>
              </a:ext>
            </a:extLst>
          </p:cNvPr>
          <p:cNvSpPr/>
          <p:nvPr/>
        </p:nvSpPr>
        <p:spPr>
          <a:xfrm>
            <a:off x="5483999" y="981061"/>
            <a:ext cx="1145401" cy="304814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 500C"/>
              <a:ea typeface="SamsungOneKorean 500C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4DA2C2-A64D-8BDA-78C2-C643FAC0A5B3}"/>
              </a:ext>
            </a:extLst>
          </p:cNvPr>
          <p:cNvSpPr/>
          <p:nvPr/>
        </p:nvSpPr>
        <p:spPr>
          <a:xfrm>
            <a:off x="5424965" y="1393166"/>
            <a:ext cx="1342071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오토 </a:t>
            </a:r>
            <a:r>
              <a:rPr lang="ko-KR" altLang="en-US" sz="1200" dirty="0" err="1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캐러셀</a:t>
            </a:r>
            <a:endParaRPr lang="en-US" altLang="ko-KR" sz="1200" dirty="0">
              <a:solidFill>
                <a:prstClr val="white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  <a:p>
            <a:pPr algn="ctr"/>
            <a:r>
              <a:rPr lang="ko-KR" altLang="en-US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영상 오토 재생 </a:t>
            </a:r>
            <a:endParaRPr lang="en-US" altLang="ko-KR" sz="1200" dirty="0">
              <a:solidFill>
                <a:prstClr val="white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</p:txBody>
      </p:sp>
      <p:sp>
        <p:nvSpPr>
          <p:cNvPr id="12" name="왼쪽/오른쪽 화살표 19">
            <a:extLst>
              <a:ext uri="{FF2B5EF4-FFF2-40B4-BE49-F238E27FC236}">
                <a16:creationId xmlns:a16="http://schemas.microsoft.com/office/drawing/2014/main" id="{9ADD96CD-A8B6-B0D9-D68A-4A05B204BF0D}"/>
              </a:ext>
            </a:extLst>
          </p:cNvPr>
          <p:cNvSpPr/>
          <p:nvPr/>
        </p:nvSpPr>
        <p:spPr>
          <a:xfrm>
            <a:off x="5483999" y="4352911"/>
            <a:ext cx="1145401" cy="304814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 500C"/>
              <a:ea typeface="SamsungOneKorean 500C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6F7B3C-DE7C-F3A6-C8E6-99DCD1D46C6D}"/>
              </a:ext>
            </a:extLst>
          </p:cNvPr>
          <p:cNvSpPr/>
          <p:nvPr/>
        </p:nvSpPr>
        <p:spPr>
          <a:xfrm>
            <a:off x="5424965" y="4765016"/>
            <a:ext cx="1342071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오토 </a:t>
            </a:r>
            <a:r>
              <a:rPr lang="ko-KR" altLang="en-US" sz="1200" dirty="0" err="1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캐러셀</a:t>
            </a:r>
            <a:endParaRPr lang="en-US" altLang="ko-KR" sz="1200" dirty="0">
              <a:solidFill>
                <a:prstClr val="white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  <a:p>
            <a:pPr algn="ctr"/>
            <a:r>
              <a:rPr lang="ko-KR" altLang="en-US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영상 오토 재생 </a:t>
            </a:r>
            <a:endParaRPr lang="en-US" altLang="ko-KR" sz="1200" dirty="0">
              <a:solidFill>
                <a:prstClr val="white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175BE-5603-CD3B-4D60-4D0C25249155}"/>
              </a:ext>
            </a:extLst>
          </p:cNvPr>
          <p:cNvSpPr txBox="1"/>
          <p:nvPr/>
        </p:nvSpPr>
        <p:spPr>
          <a:xfrm>
            <a:off x="301336" y="2469867"/>
            <a:ext cx="2530037" cy="939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해당 섹션 진입 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</a:rPr>
              <a:t>스크롤링 시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영상 자동 재생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prstClr val="white"/>
              </a:solidFill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아쿠아 모드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: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이미지컷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</a:rPr>
              <a:t>3</a:t>
            </a:r>
            <a:r>
              <a:rPr lang="ko-KR" altLang="en-US" sz="1200" dirty="0">
                <a:solidFill>
                  <a:prstClr val="white"/>
                </a:solidFill>
              </a:rPr>
              <a:t>장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B22BB-EFEA-D867-5BCF-C360BBC96DC6}"/>
              </a:ext>
            </a:extLst>
          </p:cNvPr>
          <p:cNvSpPr txBox="1"/>
          <p:nvPr/>
        </p:nvSpPr>
        <p:spPr>
          <a:xfrm>
            <a:off x="301336" y="5857304"/>
            <a:ext cx="2530037" cy="939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해당 섹션 진입 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</a:rPr>
              <a:t>스크롤링 시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영상 자동 재생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prstClr val="white"/>
              </a:solidFill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부스트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 모드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: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이미지컷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장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+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 임상 영상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679A7C-7A71-E1C5-1A0F-07B95288DAA2}"/>
              </a:ext>
            </a:extLst>
          </p:cNvPr>
          <p:cNvSpPr/>
          <p:nvPr/>
        </p:nvSpPr>
        <p:spPr>
          <a:xfrm>
            <a:off x="6367440" y="3420057"/>
            <a:ext cx="999715" cy="366685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rgbClr val="FF0000"/>
                </a:solidFill>
                <a:latin typeface="SamsungOneKoreanOTF 500C" panose="020B0606030303020204" pitchFamily="34" charset="-127"/>
                <a:ea typeface="SamsungOneKoreanOTF 500C" panose="020B0606030303020204" pitchFamily="34" charset="-127"/>
              </a:rPr>
              <a:t>언베일</a:t>
            </a:r>
            <a:r>
              <a:rPr lang="ko-KR" altLang="en-US" sz="1100" dirty="0">
                <a:solidFill>
                  <a:srgbClr val="FF0000"/>
                </a:solidFill>
                <a:latin typeface="SamsungOneKoreanOTF 500C" panose="020B0606030303020204" pitchFamily="34" charset="-127"/>
                <a:ea typeface="SamsungOneKoreanOTF 500C" panose="020B0606030303020204" pitchFamily="34" charset="-127"/>
              </a:rPr>
              <a:t> 영상</a:t>
            </a:r>
            <a:endParaRPr lang="en-US" altLang="ko-KR" sz="1100" dirty="0">
              <a:solidFill>
                <a:srgbClr val="FF0000"/>
              </a:solidFill>
              <a:latin typeface="SamsungOneKoreanOTF 500C" panose="020B0606030303020204" pitchFamily="34" charset="-127"/>
              <a:ea typeface="SamsungOneKoreanOTF 500C" panose="020B0606030303020204" pitchFamily="34" charset="-127"/>
            </a:endParaRPr>
          </a:p>
          <a:p>
            <a:pPr algn="ctr"/>
            <a:r>
              <a:rPr lang="en-US" altLang="ko-KR" sz="1100" dirty="0">
                <a:solidFill>
                  <a:srgbClr val="FF0000"/>
                </a:solidFill>
                <a:latin typeface="SamsungOneKoreanOTF 500C" panose="020B0606030303020204" pitchFamily="34" charset="-127"/>
                <a:ea typeface="SamsungOneKoreanOTF 500C" panose="020B0606030303020204" pitchFamily="34" charset="-127"/>
              </a:rPr>
              <a:t>:</a:t>
            </a:r>
            <a:r>
              <a:rPr lang="ko-KR" altLang="en-US" sz="1100" dirty="0">
                <a:solidFill>
                  <a:srgbClr val="FF0000"/>
                </a:solidFill>
                <a:latin typeface="SamsungOneKoreanOTF 500C" panose="020B0606030303020204" pitchFamily="34" charset="-127"/>
                <a:ea typeface="SamsungOneKoreanOTF 500C" panose="020B0606030303020204" pitchFamily="34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SamsungOneKoreanOTF 500C" panose="020B0606030303020204" pitchFamily="34" charset="-127"/>
                <a:ea typeface="SamsungOneKoreanOTF 500C" panose="020B0606030303020204" pitchFamily="34" charset="-127"/>
              </a:rPr>
              <a:t>1</a:t>
            </a:r>
            <a:r>
              <a:rPr lang="ko-KR" altLang="en-US" sz="1100" dirty="0">
                <a:solidFill>
                  <a:srgbClr val="FF0000"/>
                </a:solidFill>
                <a:latin typeface="SamsungOneKoreanOTF 500C" panose="020B0606030303020204" pitchFamily="34" charset="-127"/>
                <a:ea typeface="SamsungOneKoreanOTF 500C" panose="020B0606030303020204" pitchFamily="34" charset="-127"/>
              </a:rPr>
              <a:t>분 </a:t>
            </a:r>
            <a:r>
              <a:rPr lang="en-US" altLang="ko-KR" sz="1100" dirty="0">
                <a:solidFill>
                  <a:srgbClr val="FF0000"/>
                </a:solidFill>
                <a:latin typeface="SamsungOneKoreanOTF 500C" panose="020B0606030303020204" pitchFamily="34" charset="-127"/>
                <a:ea typeface="SamsungOneKoreanOTF 500C" panose="020B0606030303020204" pitchFamily="34" charset="-127"/>
              </a:rPr>
              <a:t>22~51</a:t>
            </a:r>
            <a:r>
              <a:rPr lang="ko-KR" altLang="en-US" sz="1100" dirty="0">
                <a:solidFill>
                  <a:srgbClr val="FF0000"/>
                </a:solidFill>
                <a:latin typeface="SamsungOneKoreanOTF 500C" panose="020B0606030303020204" pitchFamily="34" charset="-127"/>
                <a:ea typeface="SamsungOneKoreanOTF 500C" panose="020B0606030303020204" pitchFamily="34" charset="-127"/>
              </a:rPr>
              <a:t>초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E79640-55DB-0427-B9C6-AF42C7D730A8}"/>
              </a:ext>
            </a:extLst>
          </p:cNvPr>
          <p:cNvSpPr/>
          <p:nvPr/>
        </p:nvSpPr>
        <p:spPr>
          <a:xfrm>
            <a:off x="6367440" y="-8943"/>
            <a:ext cx="999715" cy="366685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rgbClr val="FF0000"/>
                </a:solidFill>
                <a:latin typeface="SamsungOneKoreanOTF 500C" panose="020B0606030303020204" pitchFamily="34" charset="-127"/>
                <a:ea typeface="SamsungOneKoreanOTF 500C" panose="020B0606030303020204" pitchFamily="34" charset="-127"/>
              </a:rPr>
              <a:t>언베일</a:t>
            </a:r>
            <a:r>
              <a:rPr lang="ko-KR" altLang="en-US" sz="1100" dirty="0">
                <a:solidFill>
                  <a:srgbClr val="FF0000"/>
                </a:solidFill>
                <a:latin typeface="SamsungOneKoreanOTF 500C" panose="020B0606030303020204" pitchFamily="34" charset="-127"/>
                <a:ea typeface="SamsungOneKoreanOTF 500C" panose="020B0606030303020204" pitchFamily="34" charset="-127"/>
              </a:rPr>
              <a:t> 영상</a:t>
            </a:r>
            <a:endParaRPr lang="en-US" altLang="ko-KR" sz="1100" dirty="0">
              <a:solidFill>
                <a:srgbClr val="FF0000"/>
              </a:solidFill>
              <a:latin typeface="SamsungOneKoreanOTF 500C" panose="020B0606030303020204" pitchFamily="34" charset="-127"/>
              <a:ea typeface="SamsungOneKoreanOTF 500C" panose="020B0606030303020204" pitchFamily="34" charset="-127"/>
            </a:endParaRPr>
          </a:p>
          <a:p>
            <a:pPr algn="ctr"/>
            <a:r>
              <a:rPr lang="en-US" altLang="ko-KR" sz="1100" dirty="0">
                <a:solidFill>
                  <a:srgbClr val="FF0000"/>
                </a:solidFill>
                <a:latin typeface="SamsungOneKoreanOTF 500C" panose="020B0606030303020204" pitchFamily="34" charset="-127"/>
                <a:ea typeface="SamsungOneKoreanOTF 500C" panose="020B0606030303020204" pitchFamily="34" charset="-127"/>
              </a:rPr>
              <a:t>:</a:t>
            </a:r>
            <a:r>
              <a:rPr lang="ko-KR" altLang="en-US" sz="1100" dirty="0">
                <a:solidFill>
                  <a:srgbClr val="FF0000"/>
                </a:solidFill>
                <a:latin typeface="SamsungOneKoreanOTF 500C" panose="020B0606030303020204" pitchFamily="34" charset="-127"/>
                <a:ea typeface="SamsungOneKoreanOTF 500C" panose="020B0606030303020204" pitchFamily="34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SamsungOneKoreanOTF 500C" panose="020B0606030303020204" pitchFamily="34" charset="-127"/>
                <a:ea typeface="SamsungOneKoreanOTF 500C" panose="020B0606030303020204" pitchFamily="34" charset="-127"/>
              </a:rPr>
              <a:t>1</a:t>
            </a:r>
            <a:r>
              <a:rPr lang="ko-KR" altLang="en-US" sz="1100" dirty="0">
                <a:solidFill>
                  <a:srgbClr val="FF0000"/>
                </a:solidFill>
                <a:latin typeface="SamsungOneKoreanOTF 500C" panose="020B0606030303020204" pitchFamily="34" charset="-127"/>
                <a:ea typeface="SamsungOneKoreanOTF 500C" panose="020B0606030303020204" pitchFamily="34" charset="-127"/>
              </a:rPr>
              <a:t>분</a:t>
            </a:r>
            <a:r>
              <a:rPr lang="en-US" altLang="ko-KR" sz="1100" dirty="0">
                <a:solidFill>
                  <a:srgbClr val="FF0000"/>
                </a:solidFill>
                <a:latin typeface="SamsungOneKoreanOTF 500C" panose="020B0606030303020204" pitchFamily="34" charset="-127"/>
                <a:ea typeface="SamsungOneKoreanOTF 500C" panose="020B0606030303020204" pitchFamily="34" charset="-127"/>
              </a:rPr>
              <a:t>~1</a:t>
            </a:r>
            <a:r>
              <a:rPr lang="ko-KR" altLang="en-US" sz="1100" dirty="0">
                <a:solidFill>
                  <a:srgbClr val="FF0000"/>
                </a:solidFill>
                <a:latin typeface="SamsungOneKoreanOTF 500C" panose="020B0606030303020204" pitchFamily="34" charset="-127"/>
                <a:ea typeface="SamsungOneKoreanOTF 500C" panose="020B0606030303020204" pitchFamily="34" charset="-127"/>
              </a:rPr>
              <a:t>분 </a:t>
            </a:r>
            <a:r>
              <a:rPr lang="en-US" altLang="ko-KR" sz="1100" dirty="0">
                <a:solidFill>
                  <a:srgbClr val="FF0000"/>
                </a:solidFill>
                <a:latin typeface="SamsungOneKoreanOTF 500C" panose="020B0606030303020204" pitchFamily="34" charset="-127"/>
                <a:ea typeface="SamsungOneKoreanOTF 500C" panose="020B0606030303020204" pitchFamily="34" charset="-127"/>
              </a:rPr>
              <a:t>21</a:t>
            </a:r>
            <a:r>
              <a:rPr lang="ko-KR" altLang="en-US" sz="1100" dirty="0">
                <a:solidFill>
                  <a:srgbClr val="FF0000"/>
                </a:solidFill>
                <a:latin typeface="SamsungOneKoreanOTF 500C" panose="020B0606030303020204" pitchFamily="34" charset="-127"/>
                <a:ea typeface="SamsungOneKoreanOTF 500C" panose="020B0606030303020204" pitchFamily="34" charset="-127"/>
              </a:rPr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1739569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37B84-C55F-9F76-93E8-EB307C7B7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27" y="0"/>
            <a:ext cx="7772400" cy="650542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32368"/>
            <a:ext cx="126153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C" panose="020B0506030303020204" pitchFamily="34" charset="-127"/>
                <a:ea typeface="SamsungOneKoreanOTF 400C" panose="020B0506030303020204" pitchFamily="34" charset="-127"/>
                <a:cs typeface="+mn-cs"/>
              </a:rPr>
              <a:t>(1)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C" panose="020B0506030303020204" pitchFamily="34" charset="-127"/>
                <a:ea typeface="SamsungOneKoreanOTF 400C" panose="020B0506030303020204" pitchFamily="34" charset="-127"/>
                <a:cs typeface="+mn-cs"/>
              </a:rPr>
              <a:t>로봇증강운동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msungOneKoreanOTF 400C" panose="020B0506030303020204" pitchFamily="34" charset="-127"/>
              <a:ea typeface="SamsungOneKoreanOTF 400C" panose="020B0506030303020204" pitchFamily="34" charset="-127"/>
              <a:cs typeface="+mn-cs"/>
            </a:endParaRPr>
          </a:p>
        </p:txBody>
      </p:sp>
      <p:sp>
        <p:nvSpPr>
          <p:cNvPr id="3" name="당신의 첫 번째 웨어러블 로봇">
            <a:extLst>
              <a:ext uri="{FF2B5EF4-FFF2-40B4-BE49-F238E27FC236}">
                <a16:creationId xmlns:a16="http://schemas.microsoft.com/office/drawing/2014/main" id="{B08A8877-6501-34BB-7E69-B20B14B14FAD}"/>
              </a:ext>
            </a:extLst>
          </p:cNvPr>
          <p:cNvSpPr txBox="1"/>
          <p:nvPr/>
        </p:nvSpPr>
        <p:spPr>
          <a:xfrm>
            <a:off x="8656954" y="193655"/>
            <a:ext cx="2511725" cy="2539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lang="ko-KR" altLang="en-US" sz="1050" spc="0" dirty="0">
                <a:solidFill>
                  <a:schemeClr val="bg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속보에서 러닝과 등산까지 폭넓은 운동 강도</a:t>
            </a:r>
            <a:endParaRPr lang="en-US" altLang="ko-KR" sz="1050" spc="0" dirty="0">
              <a:solidFill>
                <a:schemeClr val="bg1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  <a:cs typeface="삼성고딕Cn Light"/>
              <a:sym typeface="삼성고딕Cn Light"/>
            </a:endParaRPr>
          </a:p>
        </p:txBody>
      </p:sp>
      <p:sp>
        <p:nvSpPr>
          <p:cNvPr id="7" name="당신의 첫 번째 웨어러블 로봇">
            <a:extLst>
              <a:ext uri="{FF2B5EF4-FFF2-40B4-BE49-F238E27FC236}">
                <a16:creationId xmlns:a16="http://schemas.microsoft.com/office/drawing/2014/main" id="{C9E95E8C-9E4D-BC11-0ABA-87C356DC8568}"/>
              </a:ext>
            </a:extLst>
          </p:cNvPr>
          <p:cNvSpPr txBox="1"/>
          <p:nvPr/>
        </p:nvSpPr>
        <p:spPr>
          <a:xfrm>
            <a:off x="8657889" y="3776550"/>
            <a:ext cx="2069792" cy="2539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일반 걷기보다 최대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1.6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배 높은 운동 효과</a:t>
            </a:r>
          </a:p>
        </p:txBody>
      </p:sp>
      <p:sp>
        <p:nvSpPr>
          <p:cNvPr id="8" name="당신의 첫 번째 웨어러블 로봇">
            <a:extLst>
              <a:ext uri="{FF2B5EF4-FFF2-40B4-BE49-F238E27FC236}">
                <a16:creationId xmlns:a16="http://schemas.microsoft.com/office/drawing/2014/main" id="{A6BB6006-5B8C-EDE8-629E-56C2BDE5DC39}"/>
              </a:ext>
            </a:extLst>
          </p:cNvPr>
          <p:cNvSpPr txBox="1"/>
          <p:nvPr/>
        </p:nvSpPr>
        <p:spPr>
          <a:xfrm>
            <a:off x="8656954" y="4078893"/>
            <a:ext cx="2959137" cy="577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기존 걷기 운동 대비 코어 근육 자극은 최대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1.2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배로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,  </a:t>
            </a:r>
          </a:p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허벅지 근육 자극은 최대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1.3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배로 향상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, </a:t>
            </a:r>
          </a:p>
          <a:p>
            <a:pPr marL="0" marR="0" lvl="0" indent="0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latin typeface="삼성고딕Cn Light"/>
                <a:ea typeface="삼성고딕Cn Light"/>
                <a:cs typeface="삼성고딕Cn Light"/>
                <a:sym typeface="삼성고딕Cn Light"/>
              </a:defRPr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칼로리 소모율은 최대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1.6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배로 높아집니다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  <a:sym typeface="삼성고딕Cn Light"/>
              </a:rPr>
              <a:t>.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AE0B64-46F9-A648-7857-929312AA845B}"/>
              </a:ext>
            </a:extLst>
          </p:cNvPr>
          <p:cNvSpPr/>
          <p:nvPr/>
        </p:nvSpPr>
        <p:spPr>
          <a:xfrm>
            <a:off x="2454852" y="1032641"/>
            <a:ext cx="366712" cy="405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AC2B7C-B701-372F-D531-2999B352AB59}"/>
              </a:ext>
            </a:extLst>
          </p:cNvPr>
          <p:cNvSpPr/>
          <p:nvPr/>
        </p:nvSpPr>
        <p:spPr>
          <a:xfrm>
            <a:off x="9041389" y="1032641"/>
            <a:ext cx="366712" cy="405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42D3B-DF8D-8B83-0667-3BC79E436AC7}"/>
              </a:ext>
            </a:extLst>
          </p:cNvPr>
          <p:cNvSpPr/>
          <p:nvPr/>
        </p:nvSpPr>
        <p:spPr>
          <a:xfrm>
            <a:off x="3435927" y="4655974"/>
            <a:ext cx="366712" cy="405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825028-F675-5B83-988B-ED58435F2B09}"/>
              </a:ext>
            </a:extLst>
          </p:cNvPr>
          <p:cNvSpPr/>
          <p:nvPr/>
        </p:nvSpPr>
        <p:spPr>
          <a:xfrm>
            <a:off x="7707890" y="4655974"/>
            <a:ext cx="366712" cy="405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13491-CCE0-15D7-EA35-24AB43BBA611}"/>
              </a:ext>
            </a:extLst>
          </p:cNvPr>
          <p:cNvSpPr txBox="1"/>
          <p:nvPr/>
        </p:nvSpPr>
        <p:spPr>
          <a:xfrm>
            <a:off x="291527" y="1706237"/>
            <a:ext cx="2530037" cy="4965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스크롤링 시 그래프 내 모션 재생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white"/>
                </a:solidFill>
              </a:rPr>
              <a:t>(</a:t>
            </a:r>
            <a:r>
              <a:rPr lang="ko-KR" altLang="en-US" sz="1200" dirty="0">
                <a:solidFill>
                  <a:prstClr val="white"/>
                </a:solidFill>
              </a:rPr>
              <a:t>영상으로 제작하여 삽입 예정</a:t>
            </a:r>
            <a:r>
              <a:rPr lang="en-US" altLang="ko-KR" sz="1200" dirty="0">
                <a:solidFill>
                  <a:prstClr val="white"/>
                </a:solidFill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8656B2-EA33-30A6-C8F7-BE3FE7837ECC}"/>
              </a:ext>
            </a:extLst>
          </p:cNvPr>
          <p:cNvSpPr/>
          <p:nvPr/>
        </p:nvSpPr>
        <p:spPr>
          <a:xfrm>
            <a:off x="291527" y="6607208"/>
            <a:ext cx="36827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C" panose="020B0506030303020204" pitchFamily="34" charset="-127"/>
                <a:ea typeface="SamsungOneKoreanOTF 400C" panose="020B0506030303020204" pitchFamily="34" charset="-127"/>
                <a:cs typeface="+mn-cs"/>
              </a:rPr>
              <a:t>*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C" panose="020B0506030303020204" pitchFamily="34" charset="-127"/>
                <a:ea typeface="SamsungOneKoreanOTF 400C" panose="020B0506030303020204" pitchFamily="34" charset="-127"/>
                <a:cs typeface="+mn-cs"/>
              </a:rPr>
              <a:t>상기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C" panose="020B0506030303020204" pitchFamily="34" charset="-127"/>
                <a:ea typeface="SamsungOneKoreanOTF 400C" panose="020B0506030303020204" pitchFamily="34" charset="-127"/>
                <a:cs typeface="+mn-cs"/>
              </a:rPr>
              <a:t>인터랙션은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C" panose="020B0506030303020204" pitchFamily="34" charset="-127"/>
                <a:ea typeface="SamsungOneKoreanOTF 400C" panose="020B0506030303020204" pitchFamily="34" charset="-127"/>
                <a:cs typeface="+mn-cs"/>
              </a:rPr>
              <a:t> 실제 구현과정에서 달라질 수 있습니다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msungOneKoreanOTF 400C" panose="020B0506030303020204" pitchFamily="34" charset="-127"/>
              <a:ea typeface="SamsungOneKoreanOTF 400C" panose="020B0506030303020204" pitchFamily="34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434DB5-B25F-9C23-C450-33DC9007F4CF}"/>
              </a:ext>
            </a:extLst>
          </p:cNvPr>
          <p:cNvSpPr/>
          <p:nvPr/>
        </p:nvSpPr>
        <p:spPr>
          <a:xfrm>
            <a:off x="298607" y="2304588"/>
            <a:ext cx="2554968" cy="38987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&lt;</a:t>
            </a:r>
            <a:r>
              <a:rPr lang="ko-KR" altLang="en-US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모션 예시</a:t>
            </a:r>
            <a:r>
              <a:rPr lang="en-US" altLang="ko-KR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&gt;</a:t>
            </a:r>
          </a:p>
          <a:p>
            <a:pPr algn="ctr"/>
            <a:endParaRPr lang="en-US" altLang="ko-KR" sz="1200" dirty="0">
              <a:solidFill>
                <a:prstClr val="white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  <a:p>
            <a:pPr algn="ctr"/>
            <a:r>
              <a:rPr lang="en-US" altLang="ko-KR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[1</a:t>
            </a:r>
            <a:r>
              <a:rPr lang="ko-KR" altLang="en-US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번</a:t>
            </a:r>
            <a:r>
              <a:rPr lang="en-US" altLang="ko-KR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]</a:t>
            </a:r>
          </a:p>
          <a:p>
            <a:pPr algn="ctr"/>
            <a:r>
              <a:rPr lang="ko-KR" altLang="en-US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라인 그래프가 하나씩 아래에서 위로 올라오며 노출</a:t>
            </a:r>
            <a:endParaRPr lang="en-US" altLang="ko-KR" sz="1200" dirty="0">
              <a:solidFill>
                <a:prstClr val="white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  <a:p>
            <a:pPr algn="ctr"/>
            <a:endParaRPr lang="en-US" altLang="ko-KR" sz="1200" dirty="0">
              <a:solidFill>
                <a:prstClr val="white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  <a:p>
            <a:pPr algn="ctr"/>
            <a:r>
              <a:rPr lang="en-US" altLang="ko-KR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[2</a:t>
            </a:r>
            <a:r>
              <a:rPr lang="ko-KR" altLang="en-US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번</a:t>
            </a:r>
            <a:r>
              <a:rPr lang="en-US" altLang="ko-KR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]</a:t>
            </a:r>
          </a:p>
          <a:p>
            <a:pPr algn="ctr"/>
            <a:r>
              <a:rPr lang="ko-KR" altLang="en-US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역삼각형 그래프의 하단부터 상단까지 순차적으로 노출된 후에 우측 발자국 등장</a:t>
            </a:r>
            <a:endParaRPr lang="en-US" altLang="ko-KR" sz="1200" dirty="0">
              <a:solidFill>
                <a:prstClr val="white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  <a:p>
            <a:pPr algn="ctr"/>
            <a:endParaRPr lang="en-US" altLang="ko-KR" sz="1200" dirty="0">
              <a:solidFill>
                <a:prstClr val="white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  <a:p>
            <a:pPr algn="ctr"/>
            <a:r>
              <a:rPr lang="en-US" altLang="ko-KR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[3</a:t>
            </a:r>
            <a:r>
              <a:rPr lang="ko-KR" altLang="en-US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번</a:t>
            </a:r>
            <a:r>
              <a:rPr lang="en-US" altLang="ko-KR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]</a:t>
            </a:r>
          </a:p>
          <a:p>
            <a:pPr algn="ctr"/>
            <a:r>
              <a:rPr lang="ko-KR" altLang="en-US" sz="1200" dirty="0" err="1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봇핏</a:t>
            </a:r>
            <a:r>
              <a:rPr lang="ko-KR" altLang="en-US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 걷기 </a:t>
            </a:r>
            <a:r>
              <a:rPr lang="en-US" altLang="ko-KR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+</a:t>
            </a:r>
            <a:r>
              <a:rPr lang="ko-KR" altLang="en-US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 일반 걷기 바가</a:t>
            </a:r>
            <a:endParaRPr lang="en-US" altLang="ko-KR" sz="1200" dirty="0">
              <a:solidFill>
                <a:prstClr val="white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  <a:p>
            <a:pPr algn="ctr"/>
            <a:r>
              <a:rPr lang="ko-KR" altLang="en-US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동시에 노출된 후</a:t>
            </a:r>
            <a:r>
              <a:rPr lang="en-US" altLang="ko-KR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,</a:t>
            </a:r>
          </a:p>
          <a:p>
            <a:pPr algn="ctr"/>
            <a:r>
              <a:rPr lang="ko-KR" altLang="en-US" sz="1200" dirty="0" err="1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봇핏</a:t>
            </a:r>
            <a:r>
              <a:rPr lang="ko-KR" altLang="en-US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 걷기 바만 반짝거리는 모션</a:t>
            </a:r>
            <a:endParaRPr lang="en-US" altLang="ko-KR" sz="1200" dirty="0">
              <a:solidFill>
                <a:prstClr val="white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  <a:p>
            <a:pPr algn="ctr"/>
            <a:endParaRPr lang="en-US" altLang="ko-KR" sz="1200" dirty="0">
              <a:solidFill>
                <a:prstClr val="white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  <a:p>
            <a:pPr algn="ctr"/>
            <a:r>
              <a:rPr lang="en-US" altLang="ko-KR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[4</a:t>
            </a:r>
            <a:r>
              <a:rPr lang="ko-KR" altLang="en-US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번</a:t>
            </a:r>
            <a:r>
              <a:rPr lang="en-US" altLang="ko-KR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]</a:t>
            </a:r>
          </a:p>
          <a:p>
            <a:pPr algn="ctr"/>
            <a:r>
              <a:rPr lang="ko-KR" altLang="en-US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파란색 화살표가 쭉 흘러나온 후</a:t>
            </a:r>
            <a:endParaRPr lang="en-US" altLang="ko-KR" sz="1200" dirty="0">
              <a:solidFill>
                <a:prstClr val="white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  <a:p>
            <a:pPr algn="ctr"/>
            <a:r>
              <a:rPr lang="ko-KR" altLang="en-US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우측 말풍선 노출되고</a:t>
            </a:r>
            <a:r>
              <a:rPr lang="en-US" altLang="ko-KR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좌측 회색 영역이 원에서 살짝 분리되며</a:t>
            </a:r>
            <a:endParaRPr lang="en-US" altLang="ko-KR" sz="1200" dirty="0">
              <a:solidFill>
                <a:prstClr val="white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  <a:p>
            <a:pPr algn="ctr"/>
            <a:r>
              <a:rPr lang="ko-KR" altLang="en-US" sz="1200" dirty="0">
                <a:solidFill>
                  <a:prstClr val="white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rPr>
              <a:t>좌측 말풍선 노출되는 모션</a:t>
            </a:r>
            <a:endParaRPr lang="en-US" altLang="ko-KR" sz="1200" dirty="0">
              <a:solidFill>
                <a:prstClr val="white"/>
              </a:solidFill>
              <a:latin typeface="SamsungOneKoreanOTF 300C" panose="020B0406030303020204" pitchFamily="34" charset="-127"/>
              <a:ea typeface="SamsungOneKoreanOTF 300C" panose="020B0406030303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E953996-8DFB-7747-0DCA-9F242F06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633" y="0"/>
            <a:ext cx="3259079" cy="6858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0"/>
            <a:ext cx="150622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(2) </a:t>
            </a:r>
            <a:r>
              <a:rPr lang="ko-KR" altLang="en-US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나만의 트레이너</a:t>
            </a:r>
            <a:endParaRPr lang="en-US" altLang="ko-KR" sz="1400" dirty="0">
              <a:latin typeface="SamsungOneKoreanOTF 400C" panose="020B0506030303020204" pitchFamily="34" charset="-127"/>
              <a:ea typeface="SamsungOneKoreanOTF 400C" panose="020B0506030303020204" pitchFamily="34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7605" y="536158"/>
            <a:ext cx="1296656" cy="6497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200" dirty="0"/>
              <a:t>스크롤 다운 하면 </a:t>
            </a:r>
            <a:endParaRPr lang="en-US" altLang="ko-KR" sz="1200" dirty="0"/>
          </a:p>
          <a:p>
            <a:r>
              <a:rPr lang="en-US" altLang="ko-KR" sz="1200" dirty="0"/>
              <a:t>1. </a:t>
            </a:r>
            <a:r>
              <a:rPr lang="ko-KR" altLang="en-US" sz="1200" dirty="0"/>
              <a:t>메인 카피 뜬 후</a:t>
            </a: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 err="1"/>
              <a:t>서브카피</a:t>
            </a:r>
            <a:r>
              <a:rPr lang="ko-KR" altLang="en-US" sz="1200" dirty="0"/>
              <a:t> 노출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2016C-8E81-04C4-5FE9-3EA25AFD3B76}"/>
              </a:ext>
            </a:extLst>
          </p:cNvPr>
          <p:cNvSpPr txBox="1"/>
          <p:nvPr/>
        </p:nvSpPr>
        <p:spPr>
          <a:xfrm>
            <a:off x="5340679" y="258366"/>
            <a:ext cx="2802214" cy="2539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R="0" lvl="0" indent="0" defTabSz="8255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</a:defRPr>
            </a:lvl1pPr>
          </a:lstStyle>
          <a:p>
            <a:r>
              <a:rPr lang="ko-KR" altLang="en-US"/>
              <a:t>당신만을</a:t>
            </a:r>
            <a:r>
              <a:rPr lang="ko-KR" altLang="en-US" dirty="0"/>
              <a:t> 위한 로봇 트레이너</a:t>
            </a:r>
            <a:endParaRPr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624FB-37BF-FD39-F557-D5E11E2371AC}"/>
              </a:ext>
            </a:extLst>
          </p:cNvPr>
          <p:cNvSpPr txBox="1"/>
          <p:nvPr/>
        </p:nvSpPr>
        <p:spPr>
          <a:xfrm>
            <a:off x="5340827" y="612974"/>
            <a:ext cx="4308983" cy="41549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R="0" lvl="0" indent="0" defTabSz="8255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</a:defRPr>
            </a:lvl1pPr>
          </a:lstStyle>
          <a:p>
            <a:r>
              <a:rPr lang="en" altLang="ko-Kore-KR" dirty="0"/>
              <a:t>Samsung Bot Fit</a:t>
            </a:r>
            <a:r>
              <a:rPr lang="ko-KR" altLang="en-US" dirty="0"/>
              <a:t>의 운동 능력 측정 기술은</a:t>
            </a:r>
          </a:p>
          <a:p>
            <a:r>
              <a:rPr lang="ko-KR" altLang="en-US" dirty="0"/>
              <a:t>개인에 꼭 맞는 운동을 추천하고</a:t>
            </a:r>
            <a:r>
              <a:rPr lang="en-US" altLang="ko-KR" dirty="0"/>
              <a:t>, </a:t>
            </a:r>
            <a:r>
              <a:rPr lang="en" altLang="ko-Kore-KR" dirty="0"/>
              <a:t>AI </a:t>
            </a:r>
            <a:r>
              <a:rPr lang="ko-KR" altLang="en-US" dirty="0"/>
              <a:t>로봇 코칭과 함께</a:t>
            </a:r>
            <a:r>
              <a:rPr lang="en-US" altLang="ko-KR" dirty="0"/>
              <a:t> </a:t>
            </a:r>
            <a:r>
              <a:rPr lang="ko-KR" altLang="en-US" dirty="0"/>
              <a:t>운동 리포트 경험을 제공합니다</a:t>
            </a:r>
            <a:endParaRPr lang="ko-Kore-KR" altLang="en-US" dirty="0"/>
          </a:p>
        </p:txBody>
      </p:sp>
      <p:sp>
        <p:nvSpPr>
          <p:cNvPr id="8" name="당신의 첫 번째 웨어러블 로봇">
            <a:extLst>
              <a:ext uri="{FF2B5EF4-FFF2-40B4-BE49-F238E27FC236}">
                <a16:creationId xmlns:a16="http://schemas.microsoft.com/office/drawing/2014/main" id="{DE7F8614-D5FC-F9BA-7D1F-7E07A1AEA648}"/>
              </a:ext>
            </a:extLst>
          </p:cNvPr>
          <p:cNvSpPr txBox="1"/>
          <p:nvPr/>
        </p:nvSpPr>
        <p:spPr>
          <a:xfrm>
            <a:off x="5244447" y="4190783"/>
            <a:ext cx="1849070" cy="2539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825500">
              <a:defRPr sz="1200" spc="-60">
                <a:solidFill>
                  <a:srgbClr val="FFFFFF"/>
                </a:solidFill>
                <a:latin typeface="SamsungOneKorean 700"/>
                <a:ea typeface="SamsungOneKorean 700"/>
                <a:cs typeface="SamsungOneKorean 700"/>
                <a:sym typeface="SamsungOneKorean 700"/>
              </a:defRPr>
            </a:lvl1pPr>
          </a:lstStyle>
          <a:p>
            <a:pPr marL="0" marR="0" lvl="0" indent="0" algn="l" defTabSz="8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-150">
                <a:latin typeface="삼성긴고딕OTF Bold"/>
                <a:ea typeface="삼성긴고딕OTF Bold"/>
                <a:cs typeface="삼성긴고딕OTF Bold"/>
                <a:sym typeface="삼성긴고딕OTF Bold"/>
              </a:defRPr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sym typeface="삼성긴고딕OTF Bold"/>
              </a:rPr>
              <a:t>정확한 자세를 위한 정교한 센서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sym typeface="삼성긴고딕OTF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83D55E-76A4-1BD8-327C-B726FC3C1118}"/>
              </a:ext>
            </a:extLst>
          </p:cNvPr>
          <p:cNvSpPr txBox="1"/>
          <p:nvPr/>
        </p:nvSpPr>
        <p:spPr>
          <a:xfrm>
            <a:off x="5202220" y="5935944"/>
            <a:ext cx="5260646" cy="90024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R="0" lvl="0" indent="0" defTabSz="8255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긴고딕OTF Bold"/>
              </a:defRPr>
            </a:lvl1pPr>
          </a:lstStyle>
          <a:p>
            <a:r>
              <a:rPr lang="en" altLang="ko-Kore-KR" dirty="0">
                <a:solidFill>
                  <a:schemeClr val="bg1"/>
                </a:solidFill>
              </a:rPr>
              <a:t>Samsung Bot Fit</a:t>
            </a:r>
            <a:r>
              <a:rPr lang="ko-KR" altLang="en-US" dirty="0">
                <a:solidFill>
                  <a:schemeClr val="bg1"/>
                </a:solidFill>
              </a:rPr>
              <a:t>은 당신의 운동 자세와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성장하는 신체 능력에 대한 수치를 지속적으로 관리할 수 있도록 종합적인 걷기 지표를 제공합니다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지속적으로 업그레이드 되는 </a:t>
            </a:r>
            <a:r>
              <a:rPr lang="en" altLang="ko-Kore-KR" dirty="0">
                <a:solidFill>
                  <a:schemeClr val="bg1"/>
                </a:solidFill>
              </a:rPr>
              <a:t>Samsung Bot Fit</a:t>
            </a:r>
            <a:r>
              <a:rPr lang="ko-KR" altLang="en-US" dirty="0">
                <a:solidFill>
                  <a:schemeClr val="bg1"/>
                </a:solidFill>
              </a:rPr>
              <a:t>만의 피드백을 놓치지 마세요</a:t>
            </a:r>
          </a:p>
          <a:p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* 펌웨어 업데이트 후 업그레이드 된 사용성을 경험할 수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2CA45E-09D1-3798-257F-19A324385DBD}"/>
              </a:ext>
            </a:extLst>
          </p:cNvPr>
          <p:cNvSpPr txBox="1"/>
          <p:nvPr/>
        </p:nvSpPr>
        <p:spPr>
          <a:xfrm>
            <a:off x="5217786" y="5419754"/>
            <a:ext cx="3048000" cy="41549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R="0" lvl="0" indent="0" defTabSz="8255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긴고딕OTF Bold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로봇 트레이너의 확실한 피드백과 함께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성장하는 운동 능력</a:t>
            </a:r>
            <a:endParaRPr lang="ko-Kore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E0521-A701-31CD-37D5-B88B768F72F7}"/>
              </a:ext>
            </a:extLst>
          </p:cNvPr>
          <p:cNvSpPr txBox="1"/>
          <p:nvPr/>
        </p:nvSpPr>
        <p:spPr>
          <a:xfrm>
            <a:off x="5244448" y="4542155"/>
            <a:ext cx="4188246" cy="73866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R="0" lvl="0" indent="0" defTabSz="8255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</a:defRPr>
            </a:lvl1pPr>
          </a:lstStyle>
          <a:p>
            <a:r>
              <a:rPr lang="en" altLang="ko-Kore-KR" dirty="0"/>
              <a:t>Samsung Bot Fit</a:t>
            </a:r>
            <a:r>
              <a:rPr lang="ko-KR" altLang="en-US" dirty="0"/>
              <a:t>은 걷기 동작 전반에 걸쳐 신체 활동을 실시간으로 센싱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센싱 데이터 기반으로 운동량과 자세를 분석하여 최적의 로봇 운동 경험을 제공합니다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칼로리</a:t>
            </a:r>
            <a:r>
              <a:rPr lang="en-US" altLang="ko-KR" dirty="0"/>
              <a:t>, </a:t>
            </a:r>
            <a:r>
              <a:rPr lang="ko-KR" altLang="en-US" dirty="0"/>
              <a:t>심폐지구력</a:t>
            </a:r>
            <a:r>
              <a:rPr lang="en-US" altLang="ko-KR" dirty="0"/>
              <a:t>, </a:t>
            </a:r>
            <a:r>
              <a:rPr lang="ko-KR" altLang="en-US" dirty="0"/>
              <a:t>코어안정성</a:t>
            </a:r>
            <a:r>
              <a:rPr lang="en-US" altLang="ko-KR" dirty="0"/>
              <a:t>, </a:t>
            </a:r>
            <a:r>
              <a:rPr lang="ko-KR" altLang="en-US" dirty="0" err="1"/>
              <a:t>근체력</a:t>
            </a:r>
            <a:r>
              <a:rPr lang="en-US" altLang="ko-KR" dirty="0"/>
              <a:t>, </a:t>
            </a:r>
            <a:r>
              <a:rPr lang="ko-KR" altLang="en-US" dirty="0"/>
              <a:t>보행 속도</a:t>
            </a:r>
            <a:r>
              <a:rPr lang="en-US" altLang="ko-KR" dirty="0"/>
              <a:t>, </a:t>
            </a:r>
            <a:r>
              <a:rPr lang="ko-KR" altLang="en-US" dirty="0"/>
              <a:t>보행 대칭성</a:t>
            </a:r>
            <a:r>
              <a:rPr lang="en-US" altLang="ko-KR" dirty="0"/>
              <a:t>, </a:t>
            </a:r>
            <a:r>
              <a:rPr lang="ko-KR" altLang="en-US" dirty="0"/>
              <a:t>보폭 등의 다양한 운동 성과를 관리해 보세요</a:t>
            </a:r>
            <a:endParaRPr lang="ko-Kore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2057078" y="307777"/>
            <a:ext cx="1429072" cy="878086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7B27DC-8712-51D8-9AA4-B32E4FF89375}"/>
              </a:ext>
            </a:extLst>
          </p:cNvPr>
          <p:cNvSpPr/>
          <p:nvPr/>
        </p:nvSpPr>
        <p:spPr>
          <a:xfrm>
            <a:off x="1881633" y="1831777"/>
            <a:ext cx="3259078" cy="2359006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12018-136C-A933-1A6D-34D2DE442154}"/>
              </a:ext>
            </a:extLst>
          </p:cNvPr>
          <p:cNvSpPr txBox="1"/>
          <p:nvPr/>
        </p:nvSpPr>
        <p:spPr>
          <a:xfrm>
            <a:off x="5340679" y="2067116"/>
            <a:ext cx="3259079" cy="19367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200" dirty="0"/>
              <a:t>섹션 진입 시 페이지별 모션이 순차적으로 노출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정해진 모션이 자동으로 흘러가는 형태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/>
              <a:t>섹션 내에서 스크롤링 시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모션 재생되는 중이라도 다음 페이지로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총 </a:t>
            </a:r>
            <a:r>
              <a:rPr lang="en-US" altLang="ko-KR" sz="1200" dirty="0"/>
              <a:t>5</a:t>
            </a:r>
            <a:r>
              <a:rPr lang="ko-KR" altLang="en-US" sz="1200" dirty="0"/>
              <a:t>개 페이지에 대한 상세 모션은 후술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08666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0"/>
            <a:ext cx="150622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(2) </a:t>
            </a:r>
            <a:r>
              <a:rPr lang="ko-KR" altLang="en-US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나만의 트레이너</a:t>
            </a:r>
            <a:endParaRPr lang="en-US" altLang="ko-KR" sz="1400" dirty="0">
              <a:latin typeface="SamsungOneKoreanOTF 400C" panose="020B0506030303020204" pitchFamily="34" charset="-127"/>
              <a:ea typeface="SamsungOneKoreanOTF 400C" panose="020B0506030303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193030-2227-9032-E4C3-357A6F452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0"/>
          <a:stretch/>
        </p:blipFill>
        <p:spPr>
          <a:xfrm>
            <a:off x="466726" y="696560"/>
            <a:ext cx="7677150" cy="54648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1BDDF-C5E4-CBDE-84DB-EEF0EEC98C31}"/>
              </a:ext>
            </a:extLst>
          </p:cNvPr>
          <p:cNvSpPr txBox="1"/>
          <p:nvPr/>
        </p:nvSpPr>
        <p:spPr>
          <a:xfrm>
            <a:off x="7585939" y="5319117"/>
            <a:ext cx="4469609" cy="138499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R="0" lvl="0" indent="0" defTabSz="8255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</a:defRPr>
            </a:lvl1pPr>
          </a:lstStyle>
          <a:p>
            <a:r>
              <a:rPr lang="ko-KR" altLang="en-US" dirty="0"/>
              <a:t>당신의 </a:t>
            </a:r>
            <a:r>
              <a:rPr lang="ko-KR" altLang="en-US"/>
              <a:t>운동능력 측정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최적의 운동을 위해 로봇 트레이너는</a:t>
            </a:r>
          </a:p>
          <a:p>
            <a:r>
              <a:rPr lang="ko-KR" altLang="en-US" dirty="0"/>
              <a:t>당신의 </a:t>
            </a:r>
            <a:r>
              <a:rPr lang="ko-KR" altLang="en-US"/>
              <a:t>걷기 요소</a:t>
            </a:r>
            <a:r>
              <a:rPr lang="en-US" altLang="ko-KR"/>
              <a:t>(</a:t>
            </a:r>
            <a:r>
              <a:rPr lang="ko-KR" altLang="en-US"/>
              <a:t>보행 속도</a:t>
            </a:r>
            <a:r>
              <a:rPr lang="en-US" altLang="ko-KR"/>
              <a:t>, </a:t>
            </a:r>
            <a:r>
              <a:rPr lang="ko-KR" altLang="en-US" dirty="0"/>
              <a:t>보폭 </a:t>
            </a:r>
            <a:r>
              <a:rPr lang="ko-KR" altLang="en-US"/>
              <a:t>보행 대칭성</a:t>
            </a:r>
            <a:r>
              <a:rPr lang="en-US" altLang="ko-KR"/>
              <a:t>, </a:t>
            </a:r>
            <a:r>
              <a:rPr lang="ko-KR" altLang="en-US"/>
              <a:t>심폐지구력</a:t>
            </a:r>
            <a:r>
              <a:rPr lang="en-US" altLang="ko-KR"/>
              <a:t>, </a:t>
            </a:r>
            <a:r>
              <a:rPr lang="ko-KR" altLang="en-US"/>
              <a:t>근체력</a:t>
            </a:r>
            <a:r>
              <a:rPr lang="en-US" altLang="ko-KR"/>
              <a:t>, </a:t>
            </a:r>
            <a:r>
              <a:rPr lang="ko-KR" altLang="en-US" dirty="0"/>
              <a:t>코어 </a:t>
            </a:r>
            <a:r>
              <a:rPr lang="ko-KR" altLang="en-US"/>
              <a:t>안정성 등</a:t>
            </a:r>
            <a:r>
              <a:rPr lang="en-US" altLang="ko-KR"/>
              <a:t>)</a:t>
            </a:r>
            <a:r>
              <a:rPr lang="ko-KR" altLang="en-US" dirty="0"/>
              <a:t>를 </a:t>
            </a:r>
          </a:p>
          <a:p>
            <a:r>
              <a:rPr lang="ko-KR" altLang="en-US" dirty="0"/>
              <a:t>종합적으로 </a:t>
            </a:r>
            <a:r>
              <a:rPr lang="ko-KR" altLang="en-US"/>
              <a:t>평가하여 관리합니다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운동 전 신체 능력 </a:t>
            </a:r>
            <a:r>
              <a:rPr lang="ko-KR" altLang="en-US"/>
              <a:t>평가를 통해</a:t>
            </a:r>
            <a:r>
              <a:rPr lang="en-US" altLang="ko-KR"/>
              <a:t>, </a:t>
            </a:r>
            <a:r>
              <a:rPr lang="ko-KR" altLang="en-US"/>
              <a:t>프로그램을 추천받거나</a:t>
            </a:r>
            <a:r>
              <a:rPr lang="ko-KR" altLang="en-US" dirty="0"/>
              <a:t> 운동 강도를 설정할 수 있으며</a:t>
            </a:r>
          </a:p>
          <a:p>
            <a:r>
              <a:rPr lang="ko-KR" altLang="en-US" dirty="0"/>
              <a:t>또는 원할 때마다 나의 걷기 </a:t>
            </a:r>
            <a:r>
              <a:rPr lang="ko-KR" altLang="en-US"/>
              <a:t>데이터를 트레킹할</a:t>
            </a:r>
            <a:r>
              <a:rPr lang="ko-KR" altLang="en-US" dirty="0"/>
              <a:t> </a:t>
            </a:r>
            <a:r>
              <a:rPr lang="ko-KR" altLang="en-US"/>
              <a:t>수도 있습니다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305EC-CAEF-E7D6-25F7-33145D54CED7}"/>
              </a:ext>
            </a:extLst>
          </p:cNvPr>
          <p:cNvSpPr txBox="1"/>
          <p:nvPr/>
        </p:nvSpPr>
        <p:spPr>
          <a:xfrm>
            <a:off x="7585939" y="4630065"/>
            <a:ext cx="4469608" cy="41549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R="0" lvl="0" indent="0" defTabSz="8255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</a:defRPr>
            </a:lvl1pPr>
          </a:lstStyle>
          <a:p>
            <a:r>
              <a:rPr lang="en-US" altLang="ko-KR" dirty="0"/>
              <a:t>“</a:t>
            </a:r>
            <a:r>
              <a:rPr lang="ko-KR" altLang="en-US" dirty="0"/>
              <a:t>허리를 곧게 펴고 서서 두 발을 나란히 해주세요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확인을 위해 걸어보세요</a:t>
            </a:r>
            <a:r>
              <a:rPr lang="en-US" altLang="ko-KR" dirty="0"/>
              <a:t>“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C1D416-5640-CAC9-AEC6-67FF73C25965}"/>
              </a:ext>
            </a:extLst>
          </p:cNvPr>
          <p:cNvSpPr txBox="1"/>
          <p:nvPr/>
        </p:nvSpPr>
        <p:spPr>
          <a:xfrm>
            <a:off x="8387557" y="129155"/>
            <a:ext cx="3667990" cy="18762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ko-KR" sz="1200" dirty="0"/>
              <a:t>[1</a:t>
            </a:r>
            <a:r>
              <a:rPr lang="ko-KR" altLang="en-US" sz="1200" dirty="0"/>
              <a:t>번 페이지 모션 순서</a:t>
            </a:r>
            <a:r>
              <a:rPr lang="en-US" altLang="ko-KR" sz="1200" dirty="0"/>
              <a:t>]</a:t>
            </a:r>
          </a:p>
          <a:p>
            <a:pPr algn="l"/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인덱스와 이미지만 페이드인으로 노출</a:t>
            </a:r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이미지 내 </a:t>
            </a:r>
            <a:r>
              <a:rPr lang="en-US" altLang="ko-KR" sz="1200" dirty="0"/>
              <a:t>‘</a:t>
            </a:r>
            <a:r>
              <a:rPr lang="ko-KR" altLang="en-US" sz="1200" dirty="0"/>
              <a:t>보이스 문구</a:t>
            </a:r>
            <a:r>
              <a:rPr lang="en-US" altLang="ko-KR" sz="1200" dirty="0"/>
              <a:t>’</a:t>
            </a:r>
            <a:r>
              <a:rPr lang="ko-KR" altLang="en-US" sz="1200" dirty="0"/>
              <a:t> 노출</a:t>
            </a:r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하단 서브 텍스트 노출</a:t>
            </a:r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우측 아이콘 </a:t>
            </a:r>
            <a:r>
              <a:rPr lang="en-US" altLang="ko-KR" sz="1200" dirty="0"/>
              <a:t>6</a:t>
            </a:r>
            <a:r>
              <a:rPr lang="ko-KR" altLang="en-US" sz="1200" dirty="0"/>
              <a:t>개 노출</a:t>
            </a:r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이미지 내 </a:t>
            </a:r>
            <a:r>
              <a:rPr lang="en-US" altLang="ko-KR" sz="1200" dirty="0"/>
              <a:t>‘</a:t>
            </a:r>
            <a:r>
              <a:rPr lang="ko-KR" altLang="en-US" sz="1200" dirty="0"/>
              <a:t>보이스 문구</a:t>
            </a:r>
            <a:r>
              <a:rPr lang="en-US" altLang="ko-KR" sz="1200" dirty="0"/>
              <a:t>’</a:t>
            </a:r>
            <a:r>
              <a:rPr lang="ko-KR" altLang="en-US" sz="1200" dirty="0"/>
              <a:t> 삭제</a:t>
            </a:r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모바일 이미지</a:t>
            </a:r>
            <a:r>
              <a:rPr lang="en-US" altLang="ko-KR" sz="1200" dirty="0"/>
              <a:t>(</a:t>
            </a:r>
            <a:r>
              <a:rPr lang="ko-KR" altLang="en-US" sz="1200" dirty="0"/>
              <a:t>보행 대칭성</a:t>
            </a:r>
            <a:r>
              <a:rPr lang="en-US" altLang="ko-KR" sz="1200" dirty="0"/>
              <a:t>)</a:t>
            </a:r>
            <a:r>
              <a:rPr lang="ko-KR" altLang="en-US" sz="1200" dirty="0"/>
              <a:t> 노출</a:t>
            </a:r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인덱스 제외 페이드아웃 처리</a:t>
            </a:r>
            <a:endParaRPr lang="en-US" altLang="ko-KR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E0EA4F-4C0E-69C1-6EFF-E63E0E78B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557" y="2104961"/>
            <a:ext cx="3667990" cy="23823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3C33E1-9F6F-426B-BC53-FFB5B8168990}"/>
              </a:ext>
            </a:extLst>
          </p:cNvPr>
          <p:cNvSpPr txBox="1"/>
          <p:nvPr/>
        </p:nvSpPr>
        <p:spPr>
          <a:xfrm>
            <a:off x="8493450" y="2231361"/>
            <a:ext cx="1855895" cy="4598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ko-KR" sz="1200" dirty="0"/>
              <a:t>6</a:t>
            </a:r>
            <a:r>
              <a:rPr lang="ko-KR" altLang="en-US" sz="1200" dirty="0"/>
              <a:t>번 순서에서 보일 화면</a:t>
            </a:r>
            <a:endParaRPr lang="en-US" altLang="ko-KR" sz="1200" dirty="0"/>
          </a:p>
          <a:p>
            <a:pPr algn="l"/>
            <a:r>
              <a:rPr lang="en-US" altLang="ko-KR" sz="1200" dirty="0"/>
              <a:t>(</a:t>
            </a:r>
            <a:r>
              <a:rPr lang="ko-KR" altLang="en-US" sz="1200" dirty="0"/>
              <a:t>해당 부분 이미지 추가 제작 중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047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4628047-BBAE-7EA5-6421-A64D11028BD9}"/>
              </a:ext>
            </a:extLst>
          </p:cNvPr>
          <p:cNvSpPr/>
          <p:nvPr/>
        </p:nvSpPr>
        <p:spPr>
          <a:xfrm>
            <a:off x="466726" y="696559"/>
            <a:ext cx="7677150" cy="5464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50622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(2) </a:t>
            </a:r>
            <a:r>
              <a:rPr lang="ko-KR" altLang="en-US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나만의 트레이너</a:t>
            </a:r>
            <a:endParaRPr lang="en-US" altLang="ko-KR" sz="1400" dirty="0">
              <a:latin typeface="SamsungOneKoreanOTF 400C" panose="020B0506030303020204" pitchFamily="34" charset="-127"/>
              <a:ea typeface="SamsungOneKoreanOTF 400C" panose="020B0506030303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71BD2C-775E-CC8B-0E7C-80848E173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781" y="1318515"/>
            <a:ext cx="5780407" cy="4329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303E66-1071-7B9B-D98A-C702A78444C6}"/>
              </a:ext>
            </a:extLst>
          </p:cNvPr>
          <p:cNvSpPr txBox="1"/>
          <p:nvPr/>
        </p:nvSpPr>
        <p:spPr>
          <a:xfrm>
            <a:off x="7474740" y="3813838"/>
            <a:ext cx="4469607" cy="41549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R="0" lvl="0" indent="0" defTabSz="8255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</a:defRPr>
            </a:lvl1pPr>
          </a:lstStyle>
          <a:p>
            <a:r>
              <a:rPr lang="en-US" altLang="ko-KR" dirty="0"/>
              <a:t>"</a:t>
            </a:r>
            <a:r>
              <a:rPr lang="ko-KR" altLang="en-US" dirty="0"/>
              <a:t>체력 측정 결과를 보니 근지구력이 많이 좋아지셨네요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오늘은 심폐능력 향상을 위해 인터벌 걷기를 해볼까요</a:t>
            </a:r>
            <a:r>
              <a:rPr lang="en-US" altLang="ko-KR" dirty="0"/>
              <a:t>?“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AABC83-351C-69BE-B774-027459DD530C}"/>
              </a:ext>
            </a:extLst>
          </p:cNvPr>
          <p:cNvSpPr txBox="1"/>
          <p:nvPr/>
        </p:nvSpPr>
        <p:spPr>
          <a:xfrm>
            <a:off x="7474740" y="4520434"/>
            <a:ext cx="4469607" cy="73866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square" lIns="45719" rIns="45719">
            <a:spAutoFit/>
          </a:bodyPr>
          <a:lstStyle>
            <a:defPPr>
              <a:defRPr lang="ko-KR"/>
            </a:defPPr>
            <a:lvl1pPr marR="0" lvl="0" indent="0" defTabSz="8255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삼성고딕Cn Light"/>
              </a:defRPr>
            </a:lvl1pPr>
          </a:lstStyle>
          <a:p>
            <a:r>
              <a:rPr lang="ko-KR" altLang="en-US" dirty="0"/>
              <a:t>운동이 어렵다면 이제 로봇에게 맡기세요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로봇 트레이너가 당신에게 가장 잘 맞는 </a:t>
            </a:r>
          </a:p>
          <a:p>
            <a:r>
              <a:rPr lang="ko-KR" altLang="en-US" dirty="0"/>
              <a:t>효과적인 운동을 추천해줄 거예요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E90915-7689-5851-0C84-06547D36E543}"/>
              </a:ext>
            </a:extLst>
          </p:cNvPr>
          <p:cNvSpPr txBox="1"/>
          <p:nvPr/>
        </p:nvSpPr>
        <p:spPr>
          <a:xfrm>
            <a:off x="8387557" y="129155"/>
            <a:ext cx="3667990" cy="146974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  <a:latin typeface="SamsungOneKoreanOTF 300C" panose="020B0406030303020204" pitchFamily="34" charset="-127"/>
                <a:ea typeface="SamsungOneKoreanOTF 300C" panose="020B0406030303020204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ko-KR" sz="1200" dirty="0"/>
              <a:t>[2</a:t>
            </a:r>
            <a:r>
              <a:rPr lang="ko-KR" altLang="en-US" sz="1200" dirty="0"/>
              <a:t>번 페이지 모션 순서</a:t>
            </a:r>
            <a:r>
              <a:rPr lang="en-US" altLang="ko-KR" sz="1200" dirty="0"/>
              <a:t>]</a:t>
            </a:r>
          </a:p>
          <a:p>
            <a:pPr algn="l"/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인덱스 넘어가고 이미지만 페이드인으로 노출</a:t>
            </a:r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이미지 내 </a:t>
            </a:r>
            <a:r>
              <a:rPr lang="en-US" altLang="ko-KR" sz="1200" dirty="0"/>
              <a:t>‘</a:t>
            </a:r>
            <a:r>
              <a:rPr lang="ko-KR" altLang="en-US" sz="1200" dirty="0"/>
              <a:t>보이스 문구</a:t>
            </a:r>
            <a:r>
              <a:rPr lang="en-US" altLang="ko-KR" sz="1200" dirty="0"/>
              <a:t>’</a:t>
            </a:r>
            <a:r>
              <a:rPr lang="ko-KR" altLang="en-US" sz="1200" dirty="0"/>
              <a:t> 노출</a:t>
            </a:r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하단 서브 텍스트 노출</a:t>
            </a:r>
            <a:endParaRPr lang="en-US" altLang="ko-KR" sz="1200" dirty="0"/>
          </a:p>
          <a:p>
            <a:pPr marL="228600" indent="-228600" algn="l">
              <a:buAutoNum type="arabicParenR"/>
            </a:pPr>
            <a:r>
              <a:rPr lang="ko-KR" altLang="en-US" sz="1200" dirty="0"/>
              <a:t>인덱스 제외 페이드아웃 처리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949598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5029</TotalTime>
  <Words>1710</Words>
  <Application>Microsoft Macintosh PowerPoint</Application>
  <PresentationFormat>와이드스크린</PresentationFormat>
  <Paragraphs>311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0" baseType="lpstr">
      <vt:lpstr>맑은 고딕</vt:lpstr>
      <vt:lpstr>SamsungOneKorean 400</vt:lpstr>
      <vt:lpstr>SamsungOneKorean 500C</vt:lpstr>
      <vt:lpstr>SamsungOneKorean 700</vt:lpstr>
      <vt:lpstr>SamsungOneKorean 700C</vt:lpstr>
      <vt:lpstr>SamsungOneKoreanOTF 300C</vt:lpstr>
      <vt:lpstr>SamsungOneKoreanOTF 400</vt:lpstr>
      <vt:lpstr>SamsungOneKoreanOTF 400C</vt:lpstr>
      <vt:lpstr>SamsungOneKoreanOTF 500C</vt:lpstr>
      <vt:lpstr>Arial</vt:lpstr>
      <vt:lpstr>Samsung Sharp Sans Bold</vt:lpstr>
      <vt:lpstr>Samsung Sharp Sans Medium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CHEIL</dc:creator>
  <cp:lastModifiedBy>지 정은</cp:lastModifiedBy>
  <cp:revision>372</cp:revision>
  <dcterms:created xsi:type="dcterms:W3CDTF">2023-03-27T06:50:38Z</dcterms:created>
  <dcterms:modified xsi:type="dcterms:W3CDTF">2023-04-03T09:56:00Z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